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66" r:id="rId5"/>
    <p:sldId id="259" r:id="rId6"/>
    <p:sldId id="268" r:id="rId7"/>
    <p:sldId id="267" r:id="rId8"/>
    <p:sldId id="269" r:id="rId9"/>
    <p:sldId id="260" r:id="rId10"/>
    <p:sldId id="261" r:id="rId11"/>
    <p:sldId id="262" r:id="rId12"/>
    <p:sldId id="263" r:id="rId13"/>
    <p:sldId id="264" r:id="rId14"/>
    <p:sldId id="270" r:id="rId15"/>
    <p:sldId id="272" r:id="rId16"/>
    <p:sldId id="273" r:id="rId17"/>
    <p:sldId id="274" r:id="rId18"/>
    <p:sldId id="275" r:id="rId19"/>
    <p:sldId id="271" r:id="rId20"/>
    <p:sldId id="285" r:id="rId21"/>
    <p:sldId id="286" r:id="rId22"/>
    <p:sldId id="287" r:id="rId23"/>
    <p:sldId id="277" r:id="rId24"/>
    <p:sldId id="278" r:id="rId25"/>
    <p:sldId id="279" r:id="rId26"/>
    <p:sldId id="280" r:id="rId27"/>
    <p:sldId id="283" r:id="rId28"/>
    <p:sldId id="288" r:id="rId29"/>
    <p:sldId id="282" r:id="rId30"/>
    <p:sldId id="284" r:id="rId31"/>
    <p:sldId id="289" r:id="rId32"/>
    <p:sldId id="265"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5" autoAdjust="0"/>
    <p:restoredTop sz="94660"/>
  </p:normalViewPr>
  <p:slideViewPr>
    <p:cSldViewPr snapToGrid="0">
      <p:cViewPr varScale="1">
        <p:scale>
          <a:sx n="75" d="100"/>
          <a:sy n="75" d="100"/>
        </p:scale>
        <p:origin x="9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EFA3DC8-4C76-47CD-A605-833C3B9FC79B}"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73C7F314-3FD3-4C7D-82F1-B94BFE4DF1E1}">
      <dgm:prSet/>
      <dgm:spPr/>
      <dgm:t>
        <a:bodyPr/>
        <a:lstStyle/>
        <a:p>
          <a:r>
            <a:rPr lang="tr-TR" dirty="0"/>
            <a:t>Karbonhidratlar</a:t>
          </a:r>
          <a:endParaRPr lang="en-US" dirty="0"/>
        </a:p>
      </dgm:t>
    </dgm:pt>
    <dgm:pt modelId="{73B4D317-3AF5-4F8C-AC59-0DD52E2E4C17}" type="parTrans" cxnId="{3FF71EB0-AA46-4F09-A6A4-5F91A27AE502}">
      <dgm:prSet/>
      <dgm:spPr/>
      <dgm:t>
        <a:bodyPr/>
        <a:lstStyle/>
        <a:p>
          <a:endParaRPr lang="en-US"/>
        </a:p>
      </dgm:t>
    </dgm:pt>
    <dgm:pt modelId="{494EE124-AC60-466C-9D0F-B4D4482DE430}" type="sibTrans" cxnId="{3FF71EB0-AA46-4F09-A6A4-5F91A27AE502}">
      <dgm:prSet/>
      <dgm:spPr/>
      <dgm:t>
        <a:bodyPr/>
        <a:lstStyle/>
        <a:p>
          <a:endParaRPr lang="en-US"/>
        </a:p>
      </dgm:t>
    </dgm:pt>
    <dgm:pt modelId="{E940BED5-74FE-46CC-BDEA-1019576EDAF5}">
      <dgm:prSet/>
      <dgm:spPr/>
      <dgm:t>
        <a:bodyPr/>
        <a:lstStyle/>
        <a:p>
          <a:r>
            <a:rPr lang="tr-TR" dirty="0"/>
            <a:t>Lipitler </a:t>
          </a:r>
          <a:endParaRPr lang="en-US" dirty="0"/>
        </a:p>
      </dgm:t>
    </dgm:pt>
    <dgm:pt modelId="{7EF6288D-B8A8-4E72-B74E-D3DBDB55A63B}" type="parTrans" cxnId="{BC7BF96D-6FCC-4CAF-A999-EE8DFA0F8C0E}">
      <dgm:prSet/>
      <dgm:spPr/>
      <dgm:t>
        <a:bodyPr/>
        <a:lstStyle/>
        <a:p>
          <a:endParaRPr lang="en-US"/>
        </a:p>
      </dgm:t>
    </dgm:pt>
    <dgm:pt modelId="{5E51DF68-3549-4255-A18E-CF675D79FE7E}" type="sibTrans" cxnId="{BC7BF96D-6FCC-4CAF-A999-EE8DFA0F8C0E}">
      <dgm:prSet/>
      <dgm:spPr/>
      <dgm:t>
        <a:bodyPr/>
        <a:lstStyle/>
        <a:p>
          <a:endParaRPr lang="en-US"/>
        </a:p>
      </dgm:t>
    </dgm:pt>
    <dgm:pt modelId="{D72770B9-D9B4-4639-A89F-46B21CC0F292}">
      <dgm:prSet/>
      <dgm:spPr/>
      <dgm:t>
        <a:bodyPr/>
        <a:lstStyle/>
        <a:p>
          <a:r>
            <a:rPr lang="tr-TR" dirty="0"/>
            <a:t>Azotlu Bileşikler </a:t>
          </a:r>
          <a:endParaRPr lang="en-US" dirty="0"/>
        </a:p>
      </dgm:t>
    </dgm:pt>
    <dgm:pt modelId="{CF0DF81D-11B4-405D-B63B-056F7E8B23D1}" type="parTrans" cxnId="{DB83C2B7-32E8-466A-99B8-E7F4992844E8}">
      <dgm:prSet/>
      <dgm:spPr/>
      <dgm:t>
        <a:bodyPr/>
        <a:lstStyle/>
        <a:p>
          <a:endParaRPr lang="en-US"/>
        </a:p>
      </dgm:t>
    </dgm:pt>
    <dgm:pt modelId="{F7DF34A0-8B81-49C2-AA7A-CD03113484D2}" type="sibTrans" cxnId="{DB83C2B7-32E8-466A-99B8-E7F4992844E8}">
      <dgm:prSet/>
      <dgm:spPr/>
      <dgm:t>
        <a:bodyPr/>
        <a:lstStyle/>
        <a:p>
          <a:endParaRPr lang="en-US"/>
        </a:p>
      </dgm:t>
    </dgm:pt>
    <dgm:pt modelId="{41AB6C11-B6FE-4F87-8AE1-B19091844E09}">
      <dgm:prSet/>
      <dgm:spPr/>
      <dgm:t>
        <a:bodyPr/>
        <a:lstStyle/>
        <a:p>
          <a:r>
            <a:rPr lang="tr-TR"/>
            <a:t>Vitaminler </a:t>
          </a:r>
          <a:endParaRPr lang="en-US"/>
        </a:p>
      </dgm:t>
    </dgm:pt>
    <dgm:pt modelId="{B0B808AA-EDBD-44E0-8CF9-7B8F93D09700}" type="parTrans" cxnId="{0013E9F5-57E8-4EF5-8704-F2717A10ABAC}">
      <dgm:prSet/>
      <dgm:spPr/>
      <dgm:t>
        <a:bodyPr/>
        <a:lstStyle/>
        <a:p>
          <a:endParaRPr lang="en-US"/>
        </a:p>
      </dgm:t>
    </dgm:pt>
    <dgm:pt modelId="{0D003F35-77FA-4766-9204-A6C254E72647}" type="sibTrans" cxnId="{0013E9F5-57E8-4EF5-8704-F2717A10ABAC}">
      <dgm:prSet/>
      <dgm:spPr/>
      <dgm:t>
        <a:bodyPr/>
        <a:lstStyle/>
        <a:p>
          <a:endParaRPr lang="en-US"/>
        </a:p>
      </dgm:t>
    </dgm:pt>
    <dgm:pt modelId="{40B87378-D84E-4DC2-B053-D4CAD6A81F72}">
      <dgm:prSet/>
      <dgm:spPr/>
      <dgm:t>
        <a:bodyPr/>
        <a:lstStyle/>
        <a:p>
          <a:r>
            <a:rPr lang="tr-TR"/>
            <a:t>Mineraller </a:t>
          </a:r>
          <a:endParaRPr lang="en-US"/>
        </a:p>
      </dgm:t>
    </dgm:pt>
    <dgm:pt modelId="{AF32CAB3-9C2D-4A51-A615-4ED8FE2B920D}" type="parTrans" cxnId="{5051C529-7D7B-4A7C-9B78-F5F533E21ED5}">
      <dgm:prSet/>
      <dgm:spPr/>
      <dgm:t>
        <a:bodyPr/>
        <a:lstStyle/>
        <a:p>
          <a:endParaRPr lang="en-US"/>
        </a:p>
      </dgm:t>
    </dgm:pt>
    <dgm:pt modelId="{CD822D3C-E47A-4888-A2B0-3C0F3D860A2F}" type="sibTrans" cxnId="{5051C529-7D7B-4A7C-9B78-F5F533E21ED5}">
      <dgm:prSet/>
      <dgm:spPr/>
      <dgm:t>
        <a:bodyPr/>
        <a:lstStyle/>
        <a:p>
          <a:endParaRPr lang="en-US"/>
        </a:p>
      </dgm:t>
    </dgm:pt>
    <dgm:pt modelId="{0AE45558-BB3C-4332-87DF-06D6620430F6}">
      <dgm:prSet/>
      <dgm:spPr/>
      <dgm:t>
        <a:bodyPr/>
        <a:lstStyle/>
        <a:p>
          <a:r>
            <a:rPr lang="tr-TR"/>
            <a:t>Alkoloidler</a:t>
          </a:r>
          <a:endParaRPr lang="en-US"/>
        </a:p>
      </dgm:t>
    </dgm:pt>
    <dgm:pt modelId="{F8C56A14-FE77-4074-AA77-A0C81C663A54}" type="parTrans" cxnId="{5A6C8AB7-1E21-4EEC-8BB3-C2D21AF31133}">
      <dgm:prSet/>
      <dgm:spPr/>
      <dgm:t>
        <a:bodyPr/>
        <a:lstStyle/>
        <a:p>
          <a:endParaRPr lang="en-US"/>
        </a:p>
      </dgm:t>
    </dgm:pt>
    <dgm:pt modelId="{B5EC08FF-A302-43F3-B473-2837B53B7CAE}" type="sibTrans" cxnId="{5A6C8AB7-1E21-4EEC-8BB3-C2D21AF31133}">
      <dgm:prSet/>
      <dgm:spPr/>
      <dgm:t>
        <a:bodyPr/>
        <a:lstStyle/>
        <a:p>
          <a:endParaRPr lang="en-US"/>
        </a:p>
      </dgm:t>
    </dgm:pt>
    <dgm:pt modelId="{2BC47E67-7F15-4CAE-931A-BC23695705BA}">
      <dgm:prSet/>
      <dgm:spPr/>
      <dgm:t>
        <a:bodyPr/>
        <a:lstStyle/>
        <a:p>
          <a:r>
            <a:rPr lang="tr-TR"/>
            <a:t>Fenolik Bileşikler</a:t>
          </a:r>
          <a:endParaRPr lang="en-US"/>
        </a:p>
      </dgm:t>
    </dgm:pt>
    <dgm:pt modelId="{D751AD9C-E675-4E9F-838A-2E8B77CFD79D}" type="parTrans" cxnId="{5B198675-670B-456E-AEA5-992EEC5B8316}">
      <dgm:prSet/>
      <dgm:spPr/>
      <dgm:t>
        <a:bodyPr/>
        <a:lstStyle/>
        <a:p>
          <a:endParaRPr lang="en-US"/>
        </a:p>
      </dgm:t>
    </dgm:pt>
    <dgm:pt modelId="{CB4E7C8D-516F-43B4-BE53-947492FECE46}" type="sibTrans" cxnId="{5B198675-670B-456E-AEA5-992EEC5B8316}">
      <dgm:prSet/>
      <dgm:spPr/>
      <dgm:t>
        <a:bodyPr/>
        <a:lstStyle/>
        <a:p>
          <a:endParaRPr lang="en-US"/>
        </a:p>
      </dgm:t>
    </dgm:pt>
    <dgm:pt modelId="{D3112FCB-4EB2-4266-A5D1-BF2975FA3962}">
      <dgm:prSet/>
      <dgm:spPr/>
      <dgm:t>
        <a:bodyPr/>
        <a:lstStyle/>
        <a:p>
          <a:r>
            <a:rPr lang="tr-TR"/>
            <a:t>ve binlercesi...</a:t>
          </a:r>
          <a:endParaRPr lang="en-US"/>
        </a:p>
      </dgm:t>
    </dgm:pt>
    <dgm:pt modelId="{22AAB75E-F89C-4751-A9E8-578AA0FAD388}" type="parTrans" cxnId="{B9ACA63D-07E1-4530-9558-B07152120FD0}">
      <dgm:prSet/>
      <dgm:spPr/>
      <dgm:t>
        <a:bodyPr/>
        <a:lstStyle/>
        <a:p>
          <a:endParaRPr lang="en-US"/>
        </a:p>
      </dgm:t>
    </dgm:pt>
    <dgm:pt modelId="{AD3AF786-500D-451A-943B-001BF2DC6FD2}" type="sibTrans" cxnId="{B9ACA63D-07E1-4530-9558-B07152120FD0}">
      <dgm:prSet/>
      <dgm:spPr/>
      <dgm:t>
        <a:bodyPr/>
        <a:lstStyle/>
        <a:p>
          <a:endParaRPr lang="en-US"/>
        </a:p>
      </dgm:t>
    </dgm:pt>
    <dgm:pt modelId="{722E6F81-F2E2-42DA-A520-C20554BDEA0D}" type="pres">
      <dgm:prSet presAssocID="{0EFA3DC8-4C76-47CD-A605-833C3B9FC79B}" presName="diagram" presStyleCnt="0">
        <dgm:presLayoutVars>
          <dgm:dir/>
          <dgm:resizeHandles val="exact"/>
        </dgm:presLayoutVars>
      </dgm:prSet>
      <dgm:spPr/>
    </dgm:pt>
    <dgm:pt modelId="{C8232A0C-6CB3-45FC-B640-2616E9D09622}" type="pres">
      <dgm:prSet presAssocID="{73C7F314-3FD3-4C7D-82F1-B94BFE4DF1E1}" presName="node" presStyleLbl="node1" presStyleIdx="0" presStyleCnt="8">
        <dgm:presLayoutVars>
          <dgm:bulletEnabled val="1"/>
        </dgm:presLayoutVars>
      </dgm:prSet>
      <dgm:spPr/>
    </dgm:pt>
    <dgm:pt modelId="{04D60C03-0E3A-44E1-830A-3A669A321E66}" type="pres">
      <dgm:prSet presAssocID="{494EE124-AC60-466C-9D0F-B4D4482DE430}" presName="sibTrans" presStyleCnt="0"/>
      <dgm:spPr/>
    </dgm:pt>
    <dgm:pt modelId="{245F86F7-8D42-4991-A073-BA10B16BDEF8}" type="pres">
      <dgm:prSet presAssocID="{E940BED5-74FE-46CC-BDEA-1019576EDAF5}" presName="node" presStyleLbl="node1" presStyleIdx="1" presStyleCnt="8">
        <dgm:presLayoutVars>
          <dgm:bulletEnabled val="1"/>
        </dgm:presLayoutVars>
      </dgm:prSet>
      <dgm:spPr/>
    </dgm:pt>
    <dgm:pt modelId="{EE055AC2-F989-4AAF-87F2-67A7A72DB020}" type="pres">
      <dgm:prSet presAssocID="{5E51DF68-3549-4255-A18E-CF675D79FE7E}" presName="sibTrans" presStyleCnt="0"/>
      <dgm:spPr/>
    </dgm:pt>
    <dgm:pt modelId="{1596A103-8AD1-4592-A164-0281EBFFE75A}" type="pres">
      <dgm:prSet presAssocID="{D72770B9-D9B4-4639-A89F-46B21CC0F292}" presName="node" presStyleLbl="node1" presStyleIdx="2" presStyleCnt="8">
        <dgm:presLayoutVars>
          <dgm:bulletEnabled val="1"/>
        </dgm:presLayoutVars>
      </dgm:prSet>
      <dgm:spPr/>
    </dgm:pt>
    <dgm:pt modelId="{6B508E1A-11D3-4433-A0F1-4B58C3F25F44}" type="pres">
      <dgm:prSet presAssocID="{F7DF34A0-8B81-49C2-AA7A-CD03113484D2}" presName="sibTrans" presStyleCnt="0"/>
      <dgm:spPr/>
    </dgm:pt>
    <dgm:pt modelId="{CC0BCB94-8E36-4F85-8107-65109B59DB7F}" type="pres">
      <dgm:prSet presAssocID="{41AB6C11-B6FE-4F87-8AE1-B19091844E09}" presName="node" presStyleLbl="node1" presStyleIdx="3" presStyleCnt="8">
        <dgm:presLayoutVars>
          <dgm:bulletEnabled val="1"/>
        </dgm:presLayoutVars>
      </dgm:prSet>
      <dgm:spPr/>
    </dgm:pt>
    <dgm:pt modelId="{B46D2270-E77D-4709-90FC-32B83A206590}" type="pres">
      <dgm:prSet presAssocID="{0D003F35-77FA-4766-9204-A6C254E72647}" presName="sibTrans" presStyleCnt="0"/>
      <dgm:spPr/>
    </dgm:pt>
    <dgm:pt modelId="{784C6AE5-E912-4144-904C-A78F5905CB95}" type="pres">
      <dgm:prSet presAssocID="{40B87378-D84E-4DC2-B053-D4CAD6A81F72}" presName="node" presStyleLbl="node1" presStyleIdx="4" presStyleCnt="8">
        <dgm:presLayoutVars>
          <dgm:bulletEnabled val="1"/>
        </dgm:presLayoutVars>
      </dgm:prSet>
      <dgm:spPr/>
    </dgm:pt>
    <dgm:pt modelId="{3DAB6903-281E-4DED-8898-A5769BFAFEA3}" type="pres">
      <dgm:prSet presAssocID="{CD822D3C-E47A-4888-A2B0-3C0F3D860A2F}" presName="sibTrans" presStyleCnt="0"/>
      <dgm:spPr/>
    </dgm:pt>
    <dgm:pt modelId="{0A2F3CB7-4172-480B-8D89-B1B703BA1B3E}" type="pres">
      <dgm:prSet presAssocID="{0AE45558-BB3C-4332-87DF-06D6620430F6}" presName="node" presStyleLbl="node1" presStyleIdx="5" presStyleCnt="8">
        <dgm:presLayoutVars>
          <dgm:bulletEnabled val="1"/>
        </dgm:presLayoutVars>
      </dgm:prSet>
      <dgm:spPr/>
    </dgm:pt>
    <dgm:pt modelId="{E45DEBC2-D3C4-4508-930C-F574193DEA0B}" type="pres">
      <dgm:prSet presAssocID="{B5EC08FF-A302-43F3-B473-2837B53B7CAE}" presName="sibTrans" presStyleCnt="0"/>
      <dgm:spPr/>
    </dgm:pt>
    <dgm:pt modelId="{EA579B50-DF11-4AF9-A203-03671D011294}" type="pres">
      <dgm:prSet presAssocID="{2BC47E67-7F15-4CAE-931A-BC23695705BA}" presName="node" presStyleLbl="node1" presStyleIdx="6" presStyleCnt="8">
        <dgm:presLayoutVars>
          <dgm:bulletEnabled val="1"/>
        </dgm:presLayoutVars>
      </dgm:prSet>
      <dgm:spPr/>
    </dgm:pt>
    <dgm:pt modelId="{FCE01660-E7F1-40F8-B601-6F1090072FB6}" type="pres">
      <dgm:prSet presAssocID="{CB4E7C8D-516F-43B4-BE53-947492FECE46}" presName="sibTrans" presStyleCnt="0"/>
      <dgm:spPr/>
    </dgm:pt>
    <dgm:pt modelId="{A454CF90-F920-45EB-9392-3DC65D80CD1D}" type="pres">
      <dgm:prSet presAssocID="{D3112FCB-4EB2-4266-A5D1-BF2975FA3962}" presName="node" presStyleLbl="node1" presStyleIdx="7" presStyleCnt="8">
        <dgm:presLayoutVars>
          <dgm:bulletEnabled val="1"/>
        </dgm:presLayoutVars>
      </dgm:prSet>
      <dgm:spPr/>
    </dgm:pt>
  </dgm:ptLst>
  <dgm:cxnLst>
    <dgm:cxn modelId="{4E63120D-B4E1-4986-A2CB-CCF67CD35CDB}" type="presOf" srcId="{2BC47E67-7F15-4CAE-931A-BC23695705BA}" destId="{EA579B50-DF11-4AF9-A203-03671D011294}" srcOrd="0" destOrd="0" presId="urn:microsoft.com/office/officeart/2005/8/layout/default"/>
    <dgm:cxn modelId="{5051C529-7D7B-4A7C-9B78-F5F533E21ED5}" srcId="{0EFA3DC8-4C76-47CD-A605-833C3B9FC79B}" destId="{40B87378-D84E-4DC2-B053-D4CAD6A81F72}" srcOrd="4" destOrd="0" parTransId="{AF32CAB3-9C2D-4A51-A615-4ED8FE2B920D}" sibTransId="{CD822D3C-E47A-4888-A2B0-3C0F3D860A2F}"/>
    <dgm:cxn modelId="{B9ACA63D-07E1-4530-9558-B07152120FD0}" srcId="{0EFA3DC8-4C76-47CD-A605-833C3B9FC79B}" destId="{D3112FCB-4EB2-4266-A5D1-BF2975FA3962}" srcOrd="7" destOrd="0" parTransId="{22AAB75E-F89C-4751-A9E8-578AA0FAD388}" sibTransId="{AD3AF786-500D-451A-943B-001BF2DC6FD2}"/>
    <dgm:cxn modelId="{0F91076A-5913-42CB-9E40-42739B87AEFC}" type="presOf" srcId="{73C7F314-3FD3-4C7D-82F1-B94BFE4DF1E1}" destId="{C8232A0C-6CB3-45FC-B640-2616E9D09622}" srcOrd="0" destOrd="0" presId="urn:microsoft.com/office/officeart/2005/8/layout/default"/>
    <dgm:cxn modelId="{BC7BF96D-6FCC-4CAF-A999-EE8DFA0F8C0E}" srcId="{0EFA3DC8-4C76-47CD-A605-833C3B9FC79B}" destId="{E940BED5-74FE-46CC-BDEA-1019576EDAF5}" srcOrd="1" destOrd="0" parTransId="{7EF6288D-B8A8-4E72-B74E-D3DBDB55A63B}" sibTransId="{5E51DF68-3549-4255-A18E-CF675D79FE7E}"/>
    <dgm:cxn modelId="{3E36B371-F707-4E75-8CD3-AD942EDA8400}" type="presOf" srcId="{D72770B9-D9B4-4639-A89F-46B21CC0F292}" destId="{1596A103-8AD1-4592-A164-0281EBFFE75A}" srcOrd="0" destOrd="0" presId="urn:microsoft.com/office/officeart/2005/8/layout/default"/>
    <dgm:cxn modelId="{5B198675-670B-456E-AEA5-992EEC5B8316}" srcId="{0EFA3DC8-4C76-47CD-A605-833C3B9FC79B}" destId="{2BC47E67-7F15-4CAE-931A-BC23695705BA}" srcOrd="6" destOrd="0" parTransId="{D751AD9C-E675-4E9F-838A-2E8B77CFD79D}" sibTransId="{CB4E7C8D-516F-43B4-BE53-947492FECE46}"/>
    <dgm:cxn modelId="{39355C7E-83A1-4850-9EE0-ECCC5CC65BC6}" type="presOf" srcId="{40B87378-D84E-4DC2-B053-D4CAD6A81F72}" destId="{784C6AE5-E912-4144-904C-A78F5905CB95}" srcOrd="0" destOrd="0" presId="urn:microsoft.com/office/officeart/2005/8/layout/default"/>
    <dgm:cxn modelId="{780A907F-67AB-41A9-8A67-524F1EEB704E}" type="presOf" srcId="{41AB6C11-B6FE-4F87-8AE1-B19091844E09}" destId="{CC0BCB94-8E36-4F85-8107-65109B59DB7F}" srcOrd="0" destOrd="0" presId="urn:microsoft.com/office/officeart/2005/8/layout/default"/>
    <dgm:cxn modelId="{936B6B90-F812-43E4-9D7E-73C6FD9B2FB2}" type="presOf" srcId="{D3112FCB-4EB2-4266-A5D1-BF2975FA3962}" destId="{A454CF90-F920-45EB-9392-3DC65D80CD1D}" srcOrd="0" destOrd="0" presId="urn:microsoft.com/office/officeart/2005/8/layout/default"/>
    <dgm:cxn modelId="{A3D408B0-E40A-4C1F-ADF9-373BB9835723}" type="presOf" srcId="{0EFA3DC8-4C76-47CD-A605-833C3B9FC79B}" destId="{722E6F81-F2E2-42DA-A520-C20554BDEA0D}" srcOrd="0" destOrd="0" presId="urn:microsoft.com/office/officeart/2005/8/layout/default"/>
    <dgm:cxn modelId="{3FF71EB0-AA46-4F09-A6A4-5F91A27AE502}" srcId="{0EFA3DC8-4C76-47CD-A605-833C3B9FC79B}" destId="{73C7F314-3FD3-4C7D-82F1-B94BFE4DF1E1}" srcOrd="0" destOrd="0" parTransId="{73B4D317-3AF5-4F8C-AC59-0DD52E2E4C17}" sibTransId="{494EE124-AC60-466C-9D0F-B4D4482DE430}"/>
    <dgm:cxn modelId="{5A6C8AB7-1E21-4EEC-8BB3-C2D21AF31133}" srcId="{0EFA3DC8-4C76-47CD-A605-833C3B9FC79B}" destId="{0AE45558-BB3C-4332-87DF-06D6620430F6}" srcOrd="5" destOrd="0" parTransId="{F8C56A14-FE77-4074-AA77-A0C81C663A54}" sibTransId="{B5EC08FF-A302-43F3-B473-2837B53B7CAE}"/>
    <dgm:cxn modelId="{DB83C2B7-32E8-466A-99B8-E7F4992844E8}" srcId="{0EFA3DC8-4C76-47CD-A605-833C3B9FC79B}" destId="{D72770B9-D9B4-4639-A89F-46B21CC0F292}" srcOrd="2" destOrd="0" parTransId="{CF0DF81D-11B4-405D-B63B-056F7E8B23D1}" sibTransId="{F7DF34A0-8B81-49C2-AA7A-CD03113484D2}"/>
    <dgm:cxn modelId="{AC59CBC0-9B51-4B7E-8CB7-AAECDCFA7C1F}" type="presOf" srcId="{0AE45558-BB3C-4332-87DF-06D6620430F6}" destId="{0A2F3CB7-4172-480B-8D89-B1B703BA1B3E}" srcOrd="0" destOrd="0" presId="urn:microsoft.com/office/officeart/2005/8/layout/default"/>
    <dgm:cxn modelId="{E0602ED6-1DE5-4424-BFE3-0F1A73AF799D}" type="presOf" srcId="{E940BED5-74FE-46CC-BDEA-1019576EDAF5}" destId="{245F86F7-8D42-4991-A073-BA10B16BDEF8}" srcOrd="0" destOrd="0" presId="urn:microsoft.com/office/officeart/2005/8/layout/default"/>
    <dgm:cxn modelId="{0013E9F5-57E8-4EF5-8704-F2717A10ABAC}" srcId="{0EFA3DC8-4C76-47CD-A605-833C3B9FC79B}" destId="{41AB6C11-B6FE-4F87-8AE1-B19091844E09}" srcOrd="3" destOrd="0" parTransId="{B0B808AA-EDBD-44E0-8CF9-7B8F93D09700}" sibTransId="{0D003F35-77FA-4766-9204-A6C254E72647}"/>
    <dgm:cxn modelId="{E97A3E00-0B5E-4DFA-AF87-EC880FD2FC3A}" type="presParOf" srcId="{722E6F81-F2E2-42DA-A520-C20554BDEA0D}" destId="{C8232A0C-6CB3-45FC-B640-2616E9D09622}" srcOrd="0" destOrd="0" presId="urn:microsoft.com/office/officeart/2005/8/layout/default"/>
    <dgm:cxn modelId="{DA31B8F4-4044-4637-9D03-D877EA0CEB94}" type="presParOf" srcId="{722E6F81-F2E2-42DA-A520-C20554BDEA0D}" destId="{04D60C03-0E3A-44E1-830A-3A669A321E66}" srcOrd="1" destOrd="0" presId="urn:microsoft.com/office/officeart/2005/8/layout/default"/>
    <dgm:cxn modelId="{CE980BDB-6999-4EC6-B77F-5DC1D5D5794E}" type="presParOf" srcId="{722E6F81-F2E2-42DA-A520-C20554BDEA0D}" destId="{245F86F7-8D42-4991-A073-BA10B16BDEF8}" srcOrd="2" destOrd="0" presId="urn:microsoft.com/office/officeart/2005/8/layout/default"/>
    <dgm:cxn modelId="{23DA697A-C7C0-4D9A-9D15-D961145386AB}" type="presParOf" srcId="{722E6F81-F2E2-42DA-A520-C20554BDEA0D}" destId="{EE055AC2-F989-4AAF-87F2-67A7A72DB020}" srcOrd="3" destOrd="0" presId="urn:microsoft.com/office/officeart/2005/8/layout/default"/>
    <dgm:cxn modelId="{3E415547-1FF0-4F50-8DC3-19DC6B195542}" type="presParOf" srcId="{722E6F81-F2E2-42DA-A520-C20554BDEA0D}" destId="{1596A103-8AD1-4592-A164-0281EBFFE75A}" srcOrd="4" destOrd="0" presId="urn:microsoft.com/office/officeart/2005/8/layout/default"/>
    <dgm:cxn modelId="{C1BD2852-5F7F-4E48-872F-266F51351296}" type="presParOf" srcId="{722E6F81-F2E2-42DA-A520-C20554BDEA0D}" destId="{6B508E1A-11D3-4433-A0F1-4B58C3F25F44}" srcOrd="5" destOrd="0" presId="urn:microsoft.com/office/officeart/2005/8/layout/default"/>
    <dgm:cxn modelId="{56036DE9-DB8C-4243-A344-2398837DB1B4}" type="presParOf" srcId="{722E6F81-F2E2-42DA-A520-C20554BDEA0D}" destId="{CC0BCB94-8E36-4F85-8107-65109B59DB7F}" srcOrd="6" destOrd="0" presId="urn:microsoft.com/office/officeart/2005/8/layout/default"/>
    <dgm:cxn modelId="{65A5A0D4-942C-4C7B-8670-CDE12ED5EC49}" type="presParOf" srcId="{722E6F81-F2E2-42DA-A520-C20554BDEA0D}" destId="{B46D2270-E77D-4709-90FC-32B83A206590}" srcOrd="7" destOrd="0" presId="urn:microsoft.com/office/officeart/2005/8/layout/default"/>
    <dgm:cxn modelId="{4D44AECB-68D2-400A-8B84-9C178669DF36}" type="presParOf" srcId="{722E6F81-F2E2-42DA-A520-C20554BDEA0D}" destId="{784C6AE5-E912-4144-904C-A78F5905CB95}" srcOrd="8" destOrd="0" presId="urn:microsoft.com/office/officeart/2005/8/layout/default"/>
    <dgm:cxn modelId="{83D3F3E7-7661-4FA8-B613-3813672D3E7D}" type="presParOf" srcId="{722E6F81-F2E2-42DA-A520-C20554BDEA0D}" destId="{3DAB6903-281E-4DED-8898-A5769BFAFEA3}" srcOrd="9" destOrd="0" presId="urn:microsoft.com/office/officeart/2005/8/layout/default"/>
    <dgm:cxn modelId="{08B15AFB-ABB6-4382-9396-484FEBEE9DA4}" type="presParOf" srcId="{722E6F81-F2E2-42DA-A520-C20554BDEA0D}" destId="{0A2F3CB7-4172-480B-8D89-B1B703BA1B3E}" srcOrd="10" destOrd="0" presId="urn:microsoft.com/office/officeart/2005/8/layout/default"/>
    <dgm:cxn modelId="{53B0F91C-8D27-4E1F-98B9-8F3EE4893C7C}" type="presParOf" srcId="{722E6F81-F2E2-42DA-A520-C20554BDEA0D}" destId="{E45DEBC2-D3C4-4508-930C-F574193DEA0B}" srcOrd="11" destOrd="0" presId="urn:microsoft.com/office/officeart/2005/8/layout/default"/>
    <dgm:cxn modelId="{D38280D3-2950-430C-9665-E9ACD825810F}" type="presParOf" srcId="{722E6F81-F2E2-42DA-A520-C20554BDEA0D}" destId="{EA579B50-DF11-4AF9-A203-03671D011294}" srcOrd="12" destOrd="0" presId="urn:microsoft.com/office/officeart/2005/8/layout/default"/>
    <dgm:cxn modelId="{8C0640E8-D694-471E-9727-248AB66B0790}" type="presParOf" srcId="{722E6F81-F2E2-42DA-A520-C20554BDEA0D}" destId="{FCE01660-E7F1-40F8-B601-6F1090072FB6}" srcOrd="13" destOrd="0" presId="urn:microsoft.com/office/officeart/2005/8/layout/default"/>
    <dgm:cxn modelId="{111F257C-D9B4-4EE3-B21A-8F7C02F43F8F}" type="presParOf" srcId="{722E6F81-F2E2-42DA-A520-C20554BDEA0D}" destId="{A454CF90-F920-45EB-9392-3DC65D80CD1D}"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6CAEC9-70C7-49E0-B99D-8D4F70A056F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337EB4C-92C6-4ED7-8A41-C55D7FFDD4A0}">
      <dgm:prSet/>
      <dgm:spPr/>
      <dgm:t>
        <a:bodyPr/>
        <a:lstStyle/>
        <a:p>
          <a:r>
            <a:rPr lang="tr-TR" b="1" dirty="0"/>
            <a:t>Meta Analizi</a:t>
          </a:r>
          <a:endParaRPr lang="en-US" b="1" dirty="0"/>
        </a:p>
      </dgm:t>
    </dgm:pt>
    <dgm:pt modelId="{80491CB1-CD31-40E2-912C-B61DCF9790B1}" type="parTrans" cxnId="{C7BD6A80-7DC8-4C41-AF9A-F9BB643A49AE}">
      <dgm:prSet/>
      <dgm:spPr/>
      <dgm:t>
        <a:bodyPr/>
        <a:lstStyle/>
        <a:p>
          <a:endParaRPr lang="en-US"/>
        </a:p>
      </dgm:t>
    </dgm:pt>
    <dgm:pt modelId="{9C1131CE-B5B2-4D80-9F79-F741F33DCBBB}" type="sibTrans" cxnId="{C7BD6A80-7DC8-4C41-AF9A-F9BB643A49AE}">
      <dgm:prSet/>
      <dgm:spPr/>
      <dgm:t>
        <a:bodyPr/>
        <a:lstStyle/>
        <a:p>
          <a:endParaRPr lang="en-US"/>
        </a:p>
      </dgm:t>
    </dgm:pt>
    <dgm:pt modelId="{62120CD5-1F9D-463E-A0AF-9CDCEE833F86}">
      <dgm:prSet/>
      <dgm:spPr/>
      <dgm:t>
        <a:bodyPr/>
        <a:lstStyle/>
        <a:p>
          <a:r>
            <a:rPr lang="tr-TR" b="1" dirty="0"/>
            <a:t>Kesitsel Çalışma </a:t>
          </a:r>
          <a:endParaRPr lang="en-US" b="1" dirty="0"/>
        </a:p>
      </dgm:t>
    </dgm:pt>
    <dgm:pt modelId="{2392C126-5C02-429D-A794-B8EF368A433F}" type="parTrans" cxnId="{6DD7C316-3070-413D-B44E-090A2A7D221C}">
      <dgm:prSet/>
      <dgm:spPr/>
      <dgm:t>
        <a:bodyPr/>
        <a:lstStyle/>
        <a:p>
          <a:endParaRPr lang="en-US"/>
        </a:p>
      </dgm:t>
    </dgm:pt>
    <dgm:pt modelId="{4FF1EAD1-0A3A-4C0B-8953-1A671954943B}" type="sibTrans" cxnId="{6DD7C316-3070-413D-B44E-090A2A7D221C}">
      <dgm:prSet/>
      <dgm:spPr/>
      <dgm:t>
        <a:bodyPr/>
        <a:lstStyle/>
        <a:p>
          <a:endParaRPr lang="en-US"/>
        </a:p>
      </dgm:t>
    </dgm:pt>
    <dgm:pt modelId="{43158DA6-1B67-407F-BEB4-6C1F45A77981}">
      <dgm:prSet/>
      <dgm:spPr/>
      <dgm:t>
        <a:bodyPr/>
        <a:lstStyle/>
        <a:p>
          <a:r>
            <a:rPr lang="tr-TR" b="1" dirty="0"/>
            <a:t>Vaka Kontrol Çalışması</a:t>
          </a:r>
          <a:endParaRPr lang="en-US" b="1" dirty="0"/>
        </a:p>
      </dgm:t>
    </dgm:pt>
    <dgm:pt modelId="{E210FAB6-295F-46D9-83E2-748121D3925F}" type="parTrans" cxnId="{3055B8BD-D019-492F-BCAA-53C3F0FECA32}">
      <dgm:prSet/>
      <dgm:spPr/>
      <dgm:t>
        <a:bodyPr/>
        <a:lstStyle/>
        <a:p>
          <a:endParaRPr lang="en-US"/>
        </a:p>
      </dgm:t>
    </dgm:pt>
    <dgm:pt modelId="{3563933E-4E2E-49ED-B5A0-E763C39AE9EB}" type="sibTrans" cxnId="{3055B8BD-D019-492F-BCAA-53C3F0FECA32}">
      <dgm:prSet/>
      <dgm:spPr/>
      <dgm:t>
        <a:bodyPr/>
        <a:lstStyle/>
        <a:p>
          <a:endParaRPr lang="en-US"/>
        </a:p>
      </dgm:t>
    </dgm:pt>
    <dgm:pt modelId="{9044AA5C-22FC-4C00-95DB-99E46DD42E17}">
      <dgm:prSet/>
      <dgm:spPr/>
      <dgm:t>
        <a:bodyPr/>
        <a:lstStyle/>
        <a:p>
          <a:r>
            <a:rPr lang="tr-TR" b="1" dirty="0"/>
            <a:t>Kohort Tipi Çalışma</a:t>
          </a:r>
          <a:endParaRPr lang="en-US" b="1" dirty="0"/>
        </a:p>
      </dgm:t>
    </dgm:pt>
    <dgm:pt modelId="{3E32A04C-5039-40AF-9A38-75EF550C93D3}" type="parTrans" cxnId="{DD3DB35E-B94A-4A66-9575-BF41F35B1FFB}">
      <dgm:prSet/>
      <dgm:spPr/>
      <dgm:t>
        <a:bodyPr/>
        <a:lstStyle/>
        <a:p>
          <a:endParaRPr lang="en-US"/>
        </a:p>
      </dgm:t>
    </dgm:pt>
    <dgm:pt modelId="{4037D938-E386-4F2B-84AA-38A60D9134C3}" type="sibTrans" cxnId="{DD3DB35E-B94A-4A66-9575-BF41F35B1FFB}">
      <dgm:prSet/>
      <dgm:spPr/>
      <dgm:t>
        <a:bodyPr/>
        <a:lstStyle/>
        <a:p>
          <a:endParaRPr lang="en-US"/>
        </a:p>
      </dgm:t>
    </dgm:pt>
    <dgm:pt modelId="{CADBB9FA-B3F4-499C-8305-2FE4D6B807D3}" type="pres">
      <dgm:prSet presAssocID="{A96CAEC9-70C7-49E0-B99D-8D4F70A056F6}" presName="linear" presStyleCnt="0">
        <dgm:presLayoutVars>
          <dgm:animLvl val="lvl"/>
          <dgm:resizeHandles val="exact"/>
        </dgm:presLayoutVars>
      </dgm:prSet>
      <dgm:spPr/>
    </dgm:pt>
    <dgm:pt modelId="{B8588E74-ACBE-44DD-B069-596A647CE3FE}" type="pres">
      <dgm:prSet presAssocID="{3337EB4C-92C6-4ED7-8A41-C55D7FFDD4A0}" presName="parentText" presStyleLbl="node1" presStyleIdx="0" presStyleCnt="4">
        <dgm:presLayoutVars>
          <dgm:chMax val="0"/>
          <dgm:bulletEnabled val="1"/>
        </dgm:presLayoutVars>
      </dgm:prSet>
      <dgm:spPr/>
    </dgm:pt>
    <dgm:pt modelId="{6A88D231-95BB-46BA-840F-978E2ACC3531}" type="pres">
      <dgm:prSet presAssocID="{9C1131CE-B5B2-4D80-9F79-F741F33DCBBB}" presName="spacer" presStyleCnt="0"/>
      <dgm:spPr/>
    </dgm:pt>
    <dgm:pt modelId="{E54821B7-6A84-4A6F-86EA-1ACC87E73E74}" type="pres">
      <dgm:prSet presAssocID="{62120CD5-1F9D-463E-A0AF-9CDCEE833F86}" presName="parentText" presStyleLbl="node1" presStyleIdx="1" presStyleCnt="4">
        <dgm:presLayoutVars>
          <dgm:chMax val="0"/>
          <dgm:bulletEnabled val="1"/>
        </dgm:presLayoutVars>
      </dgm:prSet>
      <dgm:spPr/>
    </dgm:pt>
    <dgm:pt modelId="{30509A9C-1311-439F-8B84-D799469B5744}" type="pres">
      <dgm:prSet presAssocID="{4FF1EAD1-0A3A-4C0B-8953-1A671954943B}" presName="spacer" presStyleCnt="0"/>
      <dgm:spPr/>
    </dgm:pt>
    <dgm:pt modelId="{8A308ADA-65C8-4161-BF54-FB03E8101ED1}" type="pres">
      <dgm:prSet presAssocID="{43158DA6-1B67-407F-BEB4-6C1F45A77981}" presName="parentText" presStyleLbl="node1" presStyleIdx="2" presStyleCnt="4">
        <dgm:presLayoutVars>
          <dgm:chMax val="0"/>
          <dgm:bulletEnabled val="1"/>
        </dgm:presLayoutVars>
      </dgm:prSet>
      <dgm:spPr/>
    </dgm:pt>
    <dgm:pt modelId="{B452A770-4E33-45EB-85D6-7E972CE940E9}" type="pres">
      <dgm:prSet presAssocID="{3563933E-4E2E-49ED-B5A0-E763C39AE9EB}" presName="spacer" presStyleCnt="0"/>
      <dgm:spPr/>
    </dgm:pt>
    <dgm:pt modelId="{A0EF824F-258C-4812-A733-A59AA7510C13}" type="pres">
      <dgm:prSet presAssocID="{9044AA5C-22FC-4C00-95DB-99E46DD42E17}" presName="parentText" presStyleLbl="node1" presStyleIdx="3" presStyleCnt="4">
        <dgm:presLayoutVars>
          <dgm:chMax val="0"/>
          <dgm:bulletEnabled val="1"/>
        </dgm:presLayoutVars>
      </dgm:prSet>
      <dgm:spPr/>
    </dgm:pt>
  </dgm:ptLst>
  <dgm:cxnLst>
    <dgm:cxn modelId="{6DD7C316-3070-413D-B44E-090A2A7D221C}" srcId="{A96CAEC9-70C7-49E0-B99D-8D4F70A056F6}" destId="{62120CD5-1F9D-463E-A0AF-9CDCEE833F86}" srcOrd="1" destOrd="0" parTransId="{2392C126-5C02-429D-A794-B8EF368A433F}" sibTransId="{4FF1EAD1-0A3A-4C0B-8953-1A671954943B}"/>
    <dgm:cxn modelId="{DD3DB35E-B94A-4A66-9575-BF41F35B1FFB}" srcId="{A96CAEC9-70C7-49E0-B99D-8D4F70A056F6}" destId="{9044AA5C-22FC-4C00-95DB-99E46DD42E17}" srcOrd="3" destOrd="0" parTransId="{3E32A04C-5039-40AF-9A38-75EF550C93D3}" sibTransId="{4037D938-E386-4F2B-84AA-38A60D9134C3}"/>
    <dgm:cxn modelId="{ECC30369-F9D5-44A0-B7E2-265D31EEC841}" type="presOf" srcId="{A96CAEC9-70C7-49E0-B99D-8D4F70A056F6}" destId="{CADBB9FA-B3F4-499C-8305-2FE4D6B807D3}" srcOrd="0" destOrd="0" presId="urn:microsoft.com/office/officeart/2005/8/layout/vList2"/>
    <dgm:cxn modelId="{C7BD6A80-7DC8-4C41-AF9A-F9BB643A49AE}" srcId="{A96CAEC9-70C7-49E0-B99D-8D4F70A056F6}" destId="{3337EB4C-92C6-4ED7-8A41-C55D7FFDD4A0}" srcOrd="0" destOrd="0" parTransId="{80491CB1-CD31-40E2-912C-B61DCF9790B1}" sibTransId="{9C1131CE-B5B2-4D80-9F79-F741F33DCBBB}"/>
    <dgm:cxn modelId="{FD917D86-8747-4D29-920E-6A2FF4889F0D}" type="presOf" srcId="{3337EB4C-92C6-4ED7-8A41-C55D7FFDD4A0}" destId="{B8588E74-ACBE-44DD-B069-596A647CE3FE}" srcOrd="0" destOrd="0" presId="urn:microsoft.com/office/officeart/2005/8/layout/vList2"/>
    <dgm:cxn modelId="{D85514A6-9D3F-436B-85AA-CA916D34970D}" type="presOf" srcId="{9044AA5C-22FC-4C00-95DB-99E46DD42E17}" destId="{A0EF824F-258C-4812-A733-A59AA7510C13}" srcOrd="0" destOrd="0" presId="urn:microsoft.com/office/officeart/2005/8/layout/vList2"/>
    <dgm:cxn modelId="{0F34ACA9-5786-4AFD-8F12-CA824D1379ED}" type="presOf" srcId="{62120CD5-1F9D-463E-A0AF-9CDCEE833F86}" destId="{E54821B7-6A84-4A6F-86EA-1ACC87E73E74}" srcOrd="0" destOrd="0" presId="urn:microsoft.com/office/officeart/2005/8/layout/vList2"/>
    <dgm:cxn modelId="{3055B8BD-D019-492F-BCAA-53C3F0FECA32}" srcId="{A96CAEC9-70C7-49E0-B99D-8D4F70A056F6}" destId="{43158DA6-1B67-407F-BEB4-6C1F45A77981}" srcOrd="2" destOrd="0" parTransId="{E210FAB6-295F-46D9-83E2-748121D3925F}" sibTransId="{3563933E-4E2E-49ED-B5A0-E763C39AE9EB}"/>
    <dgm:cxn modelId="{7F00BDD7-1A12-4088-908C-88EEF7E57EE9}" type="presOf" srcId="{43158DA6-1B67-407F-BEB4-6C1F45A77981}" destId="{8A308ADA-65C8-4161-BF54-FB03E8101ED1}" srcOrd="0" destOrd="0" presId="urn:microsoft.com/office/officeart/2005/8/layout/vList2"/>
    <dgm:cxn modelId="{2B1D4840-E804-4B36-A80B-0EFF1DC66AFA}" type="presParOf" srcId="{CADBB9FA-B3F4-499C-8305-2FE4D6B807D3}" destId="{B8588E74-ACBE-44DD-B069-596A647CE3FE}" srcOrd="0" destOrd="0" presId="urn:microsoft.com/office/officeart/2005/8/layout/vList2"/>
    <dgm:cxn modelId="{A219BECD-4D59-4A22-9B52-1DA1478B0F97}" type="presParOf" srcId="{CADBB9FA-B3F4-499C-8305-2FE4D6B807D3}" destId="{6A88D231-95BB-46BA-840F-978E2ACC3531}" srcOrd="1" destOrd="0" presId="urn:microsoft.com/office/officeart/2005/8/layout/vList2"/>
    <dgm:cxn modelId="{09210C31-7EDB-45A4-96B4-34CAD0DDB113}" type="presParOf" srcId="{CADBB9FA-B3F4-499C-8305-2FE4D6B807D3}" destId="{E54821B7-6A84-4A6F-86EA-1ACC87E73E74}" srcOrd="2" destOrd="0" presId="urn:microsoft.com/office/officeart/2005/8/layout/vList2"/>
    <dgm:cxn modelId="{F368D0EC-5E6C-4FCD-BDF3-48D4DB65E5C0}" type="presParOf" srcId="{CADBB9FA-B3F4-499C-8305-2FE4D6B807D3}" destId="{30509A9C-1311-439F-8B84-D799469B5744}" srcOrd="3" destOrd="0" presId="urn:microsoft.com/office/officeart/2005/8/layout/vList2"/>
    <dgm:cxn modelId="{FA69A8A3-DD45-4006-AE48-3EB6A73B9D4A}" type="presParOf" srcId="{CADBB9FA-B3F4-499C-8305-2FE4D6B807D3}" destId="{8A308ADA-65C8-4161-BF54-FB03E8101ED1}" srcOrd="4" destOrd="0" presId="urn:microsoft.com/office/officeart/2005/8/layout/vList2"/>
    <dgm:cxn modelId="{B6A84CDA-4274-4CBD-ADE7-9D9DC0BAF6BC}" type="presParOf" srcId="{CADBB9FA-B3F4-499C-8305-2FE4D6B807D3}" destId="{B452A770-4E33-45EB-85D6-7E972CE940E9}" srcOrd="5" destOrd="0" presId="urn:microsoft.com/office/officeart/2005/8/layout/vList2"/>
    <dgm:cxn modelId="{A4D0ED07-234E-4068-A9A3-C45338F807C9}" type="presParOf" srcId="{CADBB9FA-B3F4-499C-8305-2FE4D6B807D3}" destId="{A0EF824F-258C-4812-A733-A59AA7510C1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ADED0E-7022-4AEB-B571-9E876016746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C9589B46-38CC-43BF-AF93-826E0F15E40B}">
      <dgm:prSet/>
      <dgm:spPr/>
      <dgm:t>
        <a:bodyPr/>
        <a:lstStyle/>
        <a:p>
          <a:r>
            <a:rPr lang="tr-TR"/>
            <a:t>Meta analiz; belirli bir konuda yapılmış, birbirinden bağımsız, birden çok çalışmanın sonuçlarını birleştirme ve elde edilen araştırma bulgularının istatistiksel analizini yapma yöntemidir. </a:t>
          </a:r>
          <a:endParaRPr lang="en-US"/>
        </a:p>
      </dgm:t>
    </dgm:pt>
    <dgm:pt modelId="{3BFC7436-380D-4F00-A9AD-EDA30BA3EA33}" type="parTrans" cxnId="{322EDD15-39C5-4658-B3FF-77FC7BD289C6}">
      <dgm:prSet/>
      <dgm:spPr/>
      <dgm:t>
        <a:bodyPr/>
        <a:lstStyle/>
        <a:p>
          <a:endParaRPr lang="en-US"/>
        </a:p>
      </dgm:t>
    </dgm:pt>
    <dgm:pt modelId="{BBE3D1E4-2A38-4BA5-99E6-1D15C3442AD1}" type="sibTrans" cxnId="{322EDD15-39C5-4658-B3FF-77FC7BD289C6}">
      <dgm:prSet/>
      <dgm:spPr/>
      <dgm:t>
        <a:bodyPr/>
        <a:lstStyle/>
        <a:p>
          <a:endParaRPr lang="en-US"/>
        </a:p>
      </dgm:t>
    </dgm:pt>
    <dgm:pt modelId="{D95BED8A-DE37-440B-9DC5-7D5D15D1622B}">
      <dgm:prSet/>
      <dgm:spPr/>
      <dgm:t>
        <a:bodyPr/>
        <a:lstStyle/>
        <a:p>
          <a:r>
            <a:rPr lang="tr-TR"/>
            <a:t>Meta-analizi, klinikçilere ve tıbbi araştırmacılara çeşitli çalışmaların sonuçlarını özetleyen nicel yöntemler sunar ve sonuçların birleştirilmesi ile ortak yargıya ulaşmalarını sağlar.</a:t>
          </a:r>
          <a:endParaRPr lang="en-US"/>
        </a:p>
      </dgm:t>
    </dgm:pt>
    <dgm:pt modelId="{6CE12983-EEFF-48BE-985A-7AB92CA28A5F}" type="parTrans" cxnId="{FCBF613B-0190-4FFA-9CFC-D8CA7C17F911}">
      <dgm:prSet/>
      <dgm:spPr/>
      <dgm:t>
        <a:bodyPr/>
        <a:lstStyle/>
        <a:p>
          <a:endParaRPr lang="en-US"/>
        </a:p>
      </dgm:t>
    </dgm:pt>
    <dgm:pt modelId="{A71D94F3-977D-4862-BD5D-65667BA3ABB2}" type="sibTrans" cxnId="{FCBF613B-0190-4FFA-9CFC-D8CA7C17F911}">
      <dgm:prSet/>
      <dgm:spPr/>
      <dgm:t>
        <a:bodyPr/>
        <a:lstStyle/>
        <a:p>
          <a:endParaRPr lang="en-US"/>
        </a:p>
      </dgm:t>
    </dgm:pt>
    <dgm:pt modelId="{80E45E7C-2588-42DA-B1A5-7DC0843F5B45}" type="pres">
      <dgm:prSet presAssocID="{9DADED0E-7022-4AEB-B571-9E8760167460}" presName="linear" presStyleCnt="0">
        <dgm:presLayoutVars>
          <dgm:animLvl val="lvl"/>
          <dgm:resizeHandles val="exact"/>
        </dgm:presLayoutVars>
      </dgm:prSet>
      <dgm:spPr/>
    </dgm:pt>
    <dgm:pt modelId="{3AD12128-299F-43E0-AEEC-19C7F7709979}" type="pres">
      <dgm:prSet presAssocID="{C9589B46-38CC-43BF-AF93-826E0F15E40B}" presName="parentText" presStyleLbl="node1" presStyleIdx="0" presStyleCnt="2">
        <dgm:presLayoutVars>
          <dgm:chMax val="0"/>
          <dgm:bulletEnabled val="1"/>
        </dgm:presLayoutVars>
      </dgm:prSet>
      <dgm:spPr/>
    </dgm:pt>
    <dgm:pt modelId="{D793AD78-3523-417D-B2B7-670B4D2E479D}" type="pres">
      <dgm:prSet presAssocID="{BBE3D1E4-2A38-4BA5-99E6-1D15C3442AD1}" presName="spacer" presStyleCnt="0"/>
      <dgm:spPr/>
    </dgm:pt>
    <dgm:pt modelId="{461C2728-54BB-460A-9A8E-BA74D8FFA39B}" type="pres">
      <dgm:prSet presAssocID="{D95BED8A-DE37-440B-9DC5-7D5D15D1622B}" presName="parentText" presStyleLbl="node1" presStyleIdx="1" presStyleCnt="2">
        <dgm:presLayoutVars>
          <dgm:chMax val="0"/>
          <dgm:bulletEnabled val="1"/>
        </dgm:presLayoutVars>
      </dgm:prSet>
      <dgm:spPr/>
    </dgm:pt>
  </dgm:ptLst>
  <dgm:cxnLst>
    <dgm:cxn modelId="{322EDD15-39C5-4658-B3FF-77FC7BD289C6}" srcId="{9DADED0E-7022-4AEB-B571-9E8760167460}" destId="{C9589B46-38CC-43BF-AF93-826E0F15E40B}" srcOrd="0" destOrd="0" parTransId="{3BFC7436-380D-4F00-A9AD-EDA30BA3EA33}" sibTransId="{BBE3D1E4-2A38-4BA5-99E6-1D15C3442AD1}"/>
    <dgm:cxn modelId="{FCBF613B-0190-4FFA-9CFC-D8CA7C17F911}" srcId="{9DADED0E-7022-4AEB-B571-9E8760167460}" destId="{D95BED8A-DE37-440B-9DC5-7D5D15D1622B}" srcOrd="1" destOrd="0" parTransId="{6CE12983-EEFF-48BE-985A-7AB92CA28A5F}" sibTransId="{A71D94F3-977D-4862-BD5D-65667BA3ABB2}"/>
    <dgm:cxn modelId="{B5FBDC47-BB86-4F63-880A-C6A1E46A693B}" type="presOf" srcId="{D95BED8A-DE37-440B-9DC5-7D5D15D1622B}" destId="{461C2728-54BB-460A-9A8E-BA74D8FFA39B}" srcOrd="0" destOrd="0" presId="urn:microsoft.com/office/officeart/2005/8/layout/vList2"/>
    <dgm:cxn modelId="{E51D3094-3132-48C9-91A9-191664667460}" type="presOf" srcId="{C9589B46-38CC-43BF-AF93-826E0F15E40B}" destId="{3AD12128-299F-43E0-AEEC-19C7F7709979}" srcOrd="0" destOrd="0" presId="urn:microsoft.com/office/officeart/2005/8/layout/vList2"/>
    <dgm:cxn modelId="{42EC62BD-5A8E-4470-B96B-1FC27CAC48F6}" type="presOf" srcId="{9DADED0E-7022-4AEB-B571-9E8760167460}" destId="{80E45E7C-2588-42DA-B1A5-7DC0843F5B45}" srcOrd="0" destOrd="0" presId="urn:microsoft.com/office/officeart/2005/8/layout/vList2"/>
    <dgm:cxn modelId="{18423BC7-7443-4BDF-920F-03C1BF707B57}" type="presParOf" srcId="{80E45E7C-2588-42DA-B1A5-7DC0843F5B45}" destId="{3AD12128-299F-43E0-AEEC-19C7F7709979}" srcOrd="0" destOrd="0" presId="urn:microsoft.com/office/officeart/2005/8/layout/vList2"/>
    <dgm:cxn modelId="{786FA89B-C8C8-4E59-AB82-007B87513B58}" type="presParOf" srcId="{80E45E7C-2588-42DA-B1A5-7DC0843F5B45}" destId="{D793AD78-3523-417D-B2B7-670B4D2E479D}" srcOrd="1" destOrd="0" presId="urn:microsoft.com/office/officeart/2005/8/layout/vList2"/>
    <dgm:cxn modelId="{581FD196-0154-4EC3-B5AF-5A1AC5182F7E}" type="presParOf" srcId="{80E45E7C-2588-42DA-B1A5-7DC0843F5B45}" destId="{461C2728-54BB-460A-9A8E-BA74D8FFA39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B0CB57-B5E7-4C9D-B313-84BC58E24E56}"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8779DD6-593E-4210-AAEE-8141AE1240E6}">
      <dgm:prSet/>
      <dgm:spPr/>
      <dgm:t>
        <a:bodyPr/>
        <a:lstStyle/>
        <a:p>
          <a:r>
            <a:rPr lang="tr-TR"/>
            <a:t>Vaka kontrol çalışması, genellikle (ama her zaman değil) geriye doğru çalışır. </a:t>
          </a:r>
          <a:endParaRPr lang="en-US"/>
        </a:p>
      </dgm:t>
    </dgm:pt>
    <dgm:pt modelId="{B7D352AA-876A-4743-A61A-06D2838FE901}" type="parTrans" cxnId="{972ED6BA-47C7-4EAD-A3B5-FF41F6D064CA}">
      <dgm:prSet/>
      <dgm:spPr/>
      <dgm:t>
        <a:bodyPr/>
        <a:lstStyle/>
        <a:p>
          <a:endParaRPr lang="en-US"/>
        </a:p>
      </dgm:t>
    </dgm:pt>
    <dgm:pt modelId="{5DD66E8C-6BA2-471E-A1E7-B120792A9384}" type="sibTrans" cxnId="{972ED6BA-47C7-4EAD-A3B5-FF41F6D064CA}">
      <dgm:prSet/>
      <dgm:spPr/>
      <dgm:t>
        <a:bodyPr/>
        <a:lstStyle/>
        <a:p>
          <a:endParaRPr lang="en-US"/>
        </a:p>
      </dgm:t>
    </dgm:pt>
    <dgm:pt modelId="{3ACD932A-162C-4A51-B41B-0E9CC6924EC7}">
      <dgm:prSet/>
      <dgm:spPr/>
      <dgm:t>
        <a:bodyPr/>
        <a:lstStyle/>
        <a:p>
          <a:r>
            <a:rPr lang="tr-TR"/>
            <a:t>Önce bir sonlanım belirlenir (mesela bir hastalık) ve geriye dönük olarak bu hastalığa yol açmış olabilecek maruziyetler sorgulanır ya da araştırılır. Bu gruba “vaka grubu” adı verilir. </a:t>
          </a:r>
          <a:endParaRPr lang="en-US"/>
        </a:p>
      </dgm:t>
    </dgm:pt>
    <dgm:pt modelId="{A6CCA6DD-6797-4FF5-88F9-B960EF0948CE}" type="parTrans" cxnId="{1AB69AB7-71F2-4DC0-9D3F-D58A50E950B5}">
      <dgm:prSet/>
      <dgm:spPr/>
      <dgm:t>
        <a:bodyPr/>
        <a:lstStyle/>
        <a:p>
          <a:endParaRPr lang="en-US"/>
        </a:p>
      </dgm:t>
    </dgm:pt>
    <dgm:pt modelId="{322C7DC3-A1A4-47AE-A3F5-16B2F5895659}" type="sibTrans" cxnId="{1AB69AB7-71F2-4DC0-9D3F-D58A50E950B5}">
      <dgm:prSet/>
      <dgm:spPr/>
      <dgm:t>
        <a:bodyPr/>
        <a:lstStyle/>
        <a:p>
          <a:endParaRPr lang="en-US"/>
        </a:p>
      </dgm:t>
    </dgm:pt>
    <dgm:pt modelId="{6C9DAD72-ED69-4E89-9FF5-614672B5835F}">
      <dgm:prSet/>
      <dgm:spPr/>
      <dgm:t>
        <a:bodyPr/>
        <a:lstStyle/>
        <a:p>
          <a:r>
            <a:rPr lang="tr-TR"/>
            <a:t>Vaka grubunun geldiği toplumdan benzer özellikte bir kontrol grubu alınarak bu grubun da geriye dönük maruziyetleri sorgulanır ve iki grup arasında maruziyet prevalansları ya da miktarları karşılaştırılır.</a:t>
          </a:r>
          <a:endParaRPr lang="en-US"/>
        </a:p>
      </dgm:t>
    </dgm:pt>
    <dgm:pt modelId="{BA6DE3BA-8BC1-4A4F-95B2-D8A7189B18A9}" type="parTrans" cxnId="{5AD76A52-ED12-4E4F-93AA-4A9EB4450214}">
      <dgm:prSet/>
      <dgm:spPr/>
      <dgm:t>
        <a:bodyPr/>
        <a:lstStyle/>
        <a:p>
          <a:endParaRPr lang="en-US"/>
        </a:p>
      </dgm:t>
    </dgm:pt>
    <dgm:pt modelId="{D16EA037-CE43-4E39-8978-EE0B29F5BAEF}" type="sibTrans" cxnId="{5AD76A52-ED12-4E4F-93AA-4A9EB4450214}">
      <dgm:prSet/>
      <dgm:spPr/>
      <dgm:t>
        <a:bodyPr/>
        <a:lstStyle/>
        <a:p>
          <a:endParaRPr lang="en-US"/>
        </a:p>
      </dgm:t>
    </dgm:pt>
    <dgm:pt modelId="{143FB3A3-C829-4B2C-A8F4-B8AC5FAEF1ED}" type="pres">
      <dgm:prSet presAssocID="{AFB0CB57-B5E7-4C9D-B313-84BC58E24E56}" presName="vert0" presStyleCnt="0">
        <dgm:presLayoutVars>
          <dgm:dir/>
          <dgm:animOne val="branch"/>
          <dgm:animLvl val="lvl"/>
        </dgm:presLayoutVars>
      </dgm:prSet>
      <dgm:spPr/>
    </dgm:pt>
    <dgm:pt modelId="{BEC212A4-C46A-4B93-B612-BDBC52E8F3E6}" type="pres">
      <dgm:prSet presAssocID="{F8779DD6-593E-4210-AAEE-8141AE1240E6}" presName="thickLine" presStyleLbl="alignNode1" presStyleIdx="0" presStyleCnt="3"/>
      <dgm:spPr/>
    </dgm:pt>
    <dgm:pt modelId="{A6BC7588-C9EA-460B-B07E-825A4D730093}" type="pres">
      <dgm:prSet presAssocID="{F8779DD6-593E-4210-AAEE-8141AE1240E6}" presName="horz1" presStyleCnt="0"/>
      <dgm:spPr/>
    </dgm:pt>
    <dgm:pt modelId="{8057ADCB-0A47-4D0B-9882-E48CC24F0CCA}" type="pres">
      <dgm:prSet presAssocID="{F8779DD6-593E-4210-AAEE-8141AE1240E6}" presName="tx1" presStyleLbl="revTx" presStyleIdx="0" presStyleCnt="3"/>
      <dgm:spPr/>
    </dgm:pt>
    <dgm:pt modelId="{93F1F606-0B61-441D-8256-153A7831DE60}" type="pres">
      <dgm:prSet presAssocID="{F8779DD6-593E-4210-AAEE-8141AE1240E6}" presName="vert1" presStyleCnt="0"/>
      <dgm:spPr/>
    </dgm:pt>
    <dgm:pt modelId="{9E13AE26-E910-484F-BA48-BA1E3C1540F5}" type="pres">
      <dgm:prSet presAssocID="{3ACD932A-162C-4A51-B41B-0E9CC6924EC7}" presName="thickLine" presStyleLbl="alignNode1" presStyleIdx="1" presStyleCnt="3"/>
      <dgm:spPr/>
    </dgm:pt>
    <dgm:pt modelId="{A838DA8F-A1F8-4947-9073-59645D584D13}" type="pres">
      <dgm:prSet presAssocID="{3ACD932A-162C-4A51-B41B-0E9CC6924EC7}" presName="horz1" presStyleCnt="0"/>
      <dgm:spPr/>
    </dgm:pt>
    <dgm:pt modelId="{4446AEB7-AA66-4B08-9850-70E1C4DFE749}" type="pres">
      <dgm:prSet presAssocID="{3ACD932A-162C-4A51-B41B-0E9CC6924EC7}" presName="tx1" presStyleLbl="revTx" presStyleIdx="1" presStyleCnt="3"/>
      <dgm:spPr/>
    </dgm:pt>
    <dgm:pt modelId="{460AB5BD-A498-48E6-B57E-6A5FAE84E7B9}" type="pres">
      <dgm:prSet presAssocID="{3ACD932A-162C-4A51-B41B-0E9CC6924EC7}" presName="vert1" presStyleCnt="0"/>
      <dgm:spPr/>
    </dgm:pt>
    <dgm:pt modelId="{B19890C9-291D-4A99-944A-0B773A0B93CB}" type="pres">
      <dgm:prSet presAssocID="{6C9DAD72-ED69-4E89-9FF5-614672B5835F}" presName="thickLine" presStyleLbl="alignNode1" presStyleIdx="2" presStyleCnt="3"/>
      <dgm:spPr/>
    </dgm:pt>
    <dgm:pt modelId="{B1C5621E-9825-4CBF-B595-10B4B7953D21}" type="pres">
      <dgm:prSet presAssocID="{6C9DAD72-ED69-4E89-9FF5-614672B5835F}" presName="horz1" presStyleCnt="0"/>
      <dgm:spPr/>
    </dgm:pt>
    <dgm:pt modelId="{01F82561-CDA1-4D8D-9869-F7991814672D}" type="pres">
      <dgm:prSet presAssocID="{6C9DAD72-ED69-4E89-9FF5-614672B5835F}" presName="tx1" presStyleLbl="revTx" presStyleIdx="2" presStyleCnt="3"/>
      <dgm:spPr/>
    </dgm:pt>
    <dgm:pt modelId="{63682710-74FC-4B89-8807-2A92C647ED63}" type="pres">
      <dgm:prSet presAssocID="{6C9DAD72-ED69-4E89-9FF5-614672B5835F}" presName="vert1" presStyleCnt="0"/>
      <dgm:spPr/>
    </dgm:pt>
  </dgm:ptLst>
  <dgm:cxnLst>
    <dgm:cxn modelId="{5AD76A52-ED12-4E4F-93AA-4A9EB4450214}" srcId="{AFB0CB57-B5E7-4C9D-B313-84BC58E24E56}" destId="{6C9DAD72-ED69-4E89-9FF5-614672B5835F}" srcOrd="2" destOrd="0" parTransId="{BA6DE3BA-8BC1-4A4F-95B2-D8A7189B18A9}" sibTransId="{D16EA037-CE43-4E39-8978-EE0B29F5BAEF}"/>
    <dgm:cxn modelId="{73690DA5-DA6C-472F-8C3E-80E58EFBB380}" type="presOf" srcId="{3ACD932A-162C-4A51-B41B-0E9CC6924EC7}" destId="{4446AEB7-AA66-4B08-9850-70E1C4DFE749}" srcOrd="0" destOrd="0" presId="urn:microsoft.com/office/officeart/2008/layout/LinedList"/>
    <dgm:cxn modelId="{1AB69AB7-71F2-4DC0-9D3F-D58A50E950B5}" srcId="{AFB0CB57-B5E7-4C9D-B313-84BC58E24E56}" destId="{3ACD932A-162C-4A51-B41B-0E9CC6924EC7}" srcOrd="1" destOrd="0" parTransId="{A6CCA6DD-6797-4FF5-88F9-B960EF0948CE}" sibTransId="{322C7DC3-A1A4-47AE-A3F5-16B2F5895659}"/>
    <dgm:cxn modelId="{972ED6BA-47C7-4EAD-A3B5-FF41F6D064CA}" srcId="{AFB0CB57-B5E7-4C9D-B313-84BC58E24E56}" destId="{F8779DD6-593E-4210-AAEE-8141AE1240E6}" srcOrd="0" destOrd="0" parTransId="{B7D352AA-876A-4743-A61A-06D2838FE901}" sibTransId="{5DD66E8C-6BA2-471E-A1E7-B120792A9384}"/>
    <dgm:cxn modelId="{7A4A60C5-9E4D-4113-93B0-60DECA4C14B8}" type="presOf" srcId="{6C9DAD72-ED69-4E89-9FF5-614672B5835F}" destId="{01F82561-CDA1-4D8D-9869-F7991814672D}" srcOrd="0" destOrd="0" presId="urn:microsoft.com/office/officeart/2008/layout/LinedList"/>
    <dgm:cxn modelId="{039B04CC-E5CF-46B1-994B-642B0912865C}" type="presOf" srcId="{AFB0CB57-B5E7-4C9D-B313-84BC58E24E56}" destId="{143FB3A3-C829-4B2C-A8F4-B8AC5FAEF1ED}" srcOrd="0" destOrd="0" presId="urn:microsoft.com/office/officeart/2008/layout/LinedList"/>
    <dgm:cxn modelId="{77FF1CEF-F2B7-43FF-902C-F3B4354BD75F}" type="presOf" srcId="{F8779DD6-593E-4210-AAEE-8141AE1240E6}" destId="{8057ADCB-0A47-4D0B-9882-E48CC24F0CCA}" srcOrd="0" destOrd="0" presId="urn:microsoft.com/office/officeart/2008/layout/LinedList"/>
    <dgm:cxn modelId="{D91ED757-B70C-48C6-AD0C-5FEFC752FA3A}" type="presParOf" srcId="{143FB3A3-C829-4B2C-A8F4-B8AC5FAEF1ED}" destId="{BEC212A4-C46A-4B93-B612-BDBC52E8F3E6}" srcOrd="0" destOrd="0" presId="urn:microsoft.com/office/officeart/2008/layout/LinedList"/>
    <dgm:cxn modelId="{2F33AA94-27B0-4B5C-A1A8-B03D4057B942}" type="presParOf" srcId="{143FB3A3-C829-4B2C-A8F4-B8AC5FAEF1ED}" destId="{A6BC7588-C9EA-460B-B07E-825A4D730093}" srcOrd="1" destOrd="0" presId="urn:microsoft.com/office/officeart/2008/layout/LinedList"/>
    <dgm:cxn modelId="{D1C2BC51-3120-4C23-9105-4D4D678CC58A}" type="presParOf" srcId="{A6BC7588-C9EA-460B-B07E-825A4D730093}" destId="{8057ADCB-0A47-4D0B-9882-E48CC24F0CCA}" srcOrd="0" destOrd="0" presId="urn:microsoft.com/office/officeart/2008/layout/LinedList"/>
    <dgm:cxn modelId="{48AAD302-B5D6-40BA-B39C-58970CF23A94}" type="presParOf" srcId="{A6BC7588-C9EA-460B-B07E-825A4D730093}" destId="{93F1F606-0B61-441D-8256-153A7831DE60}" srcOrd="1" destOrd="0" presId="urn:microsoft.com/office/officeart/2008/layout/LinedList"/>
    <dgm:cxn modelId="{01BD3D51-27FC-4369-B85A-CA804B02F1DF}" type="presParOf" srcId="{143FB3A3-C829-4B2C-A8F4-B8AC5FAEF1ED}" destId="{9E13AE26-E910-484F-BA48-BA1E3C1540F5}" srcOrd="2" destOrd="0" presId="urn:microsoft.com/office/officeart/2008/layout/LinedList"/>
    <dgm:cxn modelId="{6951FAC9-2127-4926-B7AD-EF3BBF9D0698}" type="presParOf" srcId="{143FB3A3-C829-4B2C-A8F4-B8AC5FAEF1ED}" destId="{A838DA8F-A1F8-4947-9073-59645D584D13}" srcOrd="3" destOrd="0" presId="urn:microsoft.com/office/officeart/2008/layout/LinedList"/>
    <dgm:cxn modelId="{52E6BECF-624F-475A-8E87-A5F8D71CB539}" type="presParOf" srcId="{A838DA8F-A1F8-4947-9073-59645D584D13}" destId="{4446AEB7-AA66-4B08-9850-70E1C4DFE749}" srcOrd="0" destOrd="0" presId="urn:microsoft.com/office/officeart/2008/layout/LinedList"/>
    <dgm:cxn modelId="{169D75C6-0FDD-4EFE-B593-3B7664886B92}" type="presParOf" srcId="{A838DA8F-A1F8-4947-9073-59645D584D13}" destId="{460AB5BD-A498-48E6-B57E-6A5FAE84E7B9}" srcOrd="1" destOrd="0" presId="urn:microsoft.com/office/officeart/2008/layout/LinedList"/>
    <dgm:cxn modelId="{A955037F-54AB-4B4B-BC45-D5E0F68C35F2}" type="presParOf" srcId="{143FB3A3-C829-4B2C-A8F4-B8AC5FAEF1ED}" destId="{B19890C9-291D-4A99-944A-0B773A0B93CB}" srcOrd="4" destOrd="0" presId="urn:microsoft.com/office/officeart/2008/layout/LinedList"/>
    <dgm:cxn modelId="{2105B899-6B6D-4548-B335-C4B124439682}" type="presParOf" srcId="{143FB3A3-C829-4B2C-A8F4-B8AC5FAEF1ED}" destId="{B1C5621E-9825-4CBF-B595-10B4B7953D21}" srcOrd="5" destOrd="0" presId="urn:microsoft.com/office/officeart/2008/layout/LinedList"/>
    <dgm:cxn modelId="{F093D51E-7DC8-4690-A6B8-314A2ECA38C0}" type="presParOf" srcId="{B1C5621E-9825-4CBF-B595-10B4B7953D21}" destId="{01F82561-CDA1-4D8D-9869-F7991814672D}" srcOrd="0" destOrd="0" presId="urn:microsoft.com/office/officeart/2008/layout/LinedList"/>
    <dgm:cxn modelId="{1290C49F-8349-4115-BF98-4BD9238AB8AC}" type="presParOf" srcId="{B1C5621E-9825-4CBF-B595-10B4B7953D21}" destId="{63682710-74FC-4B89-8807-2A92C647ED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5AECAD-32EE-4594-8378-A1323E2173D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7F9BB1A-0248-468B-8309-E0D892D277BD}">
      <dgm:prSet/>
      <dgm:spPr/>
      <dgm:t>
        <a:bodyPr/>
        <a:lstStyle/>
        <a:p>
          <a:r>
            <a:rPr lang="tr-TR" b="1" dirty="0"/>
            <a:t>Adenozin reseptörleri üzerine antagonist etki</a:t>
          </a:r>
          <a:endParaRPr lang="en-US" b="1" dirty="0"/>
        </a:p>
      </dgm:t>
    </dgm:pt>
    <dgm:pt modelId="{B1FD3C9C-8507-45CE-8BE2-5D655B730F80}" type="parTrans" cxnId="{206BAEEE-3CA4-4C96-AB6C-664B2F9A66A2}">
      <dgm:prSet/>
      <dgm:spPr/>
      <dgm:t>
        <a:bodyPr/>
        <a:lstStyle/>
        <a:p>
          <a:endParaRPr lang="en-US"/>
        </a:p>
      </dgm:t>
    </dgm:pt>
    <dgm:pt modelId="{39D8CBBC-759A-44AC-98D5-7A42838AD2AC}" type="sibTrans" cxnId="{206BAEEE-3CA4-4C96-AB6C-664B2F9A66A2}">
      <dgm:prSet/>
      <dgm:spPr/>
      <dgm:t>
        <a:bodyPr/>
        <a:lstStyle/>
        <a:p>
          <a:endParaRPr lang="en-US"/>
        </a:p>
      </dgm:t>
    </dgm:pt>
    <dgm:pt modelId="{4F4259D8-A063-47DF-9E1E-E5025281DD5E}">
      <dgm:prSet/>
      <dgm:spPr/>
      <dgm:t>
        <a:bodyPr/>
        <a:lstStyle/>
        <a:p>
          <a:r>
            <a:rPr lang="tr-TR" b="1" dirty="0"/>
            <a:t>Fosfodiesterazların inhibasyonu (sikliknukleotidlerde artış) </a:t>
          </a:r>
          <a:endParaRPr lang="en-US" b="1" dirty="0"/>
        </a:p>
      </dgm:t>
    </dgm:pt>
    <dgm:pt modelId="{17DAAD09-1802-4DA6-95C9-522894A2099F}" type="parTrans" cxnId="{BD4993E9-C59B-4990-BC08-D6776911A430}">
      <dgm:prSet/>
      <dgm:spPr/>
      <dgm:t>
        <a:bodyPr/>
        <a:lstStyle/>
        <a:p>
          <a:endParaRPr lang="en-US"/>
        </a:p>
      </dgm:t>
    </dgm:pt>
    <dgm:pt modelId="{FA0425F0-2A9A-471D-B8A8-C1951634273C}" type="sibTrans" cxnId="{BD4993E9-C59B-4990-BC08-D6776911A430}">
      <dgm:prSet/>
      <dgm:spPr/>
      <dgm:t>
        <a:bodyPr/>
        <a:lstStyle/>
        <a:p>
          <a:endParaRPr lang="en-US"/>
        </a:p>
      </dgm:t>
    </dgm:pt>
    <dgm:pt modelId="{C45B58DB-BB30-403F-9301-3AC5994E2457}">
      <dgm:prSet/>
      <dgm:spPr/>
      <dgm:t>
        <a:bodyPr/>
        <a:lstStyle/>
        <a:p>
          <a:r>
            <a:rPr lang="tr-TR" b="1" dirty="0"/>
            <a:t>MSS aktivasyonu (adrenal bezlerden katekolamin salınımı)</a:t>
          </a:r>
          <a:endParaRPr lang="en-US" b="1" dirty="0"/>
        </a:p>
      </dgm:t>
    </dgm:pt>
    <dgm:pt modelId="{B32078B7-45AA-4713-97FF-D072903D2FDA}" type="parTrans" cxnId="{AAA52AB4-39E3-4245-ACAA-12D25F8E7A9F}">
      <dgm:prSet/>
      <dgm:spPr/>
      <dgm:t>
        <a:bodyPr/>
        <a:lstStyle/>
        <a:p>
          <a:endParaRPr lang="en-US"/>
        </a:p>
      </dgm:t>
    </dgm:pt>
    <dgm:pt modelId="{3DA4F8EA-5B54-4377-A5ED-F8D7D56E1AD6}" type="sibTrans" cxnId="{AAA52AB4-39E3-4245-ACAA-12D25F8E7A9F}">
      <dgm:prSet/>
      <dgm:spPr/>
      <dgm:t>
        <a:bodyPr/>
        <a:lstStyle/>
        <a:p>
          <a:endParaRPr lang="en-US"/>
        </a:p>
      </dgm:t>
    </dgm:pt>
    <dgm:pt modelId="{A1CB80DA-FCDD-4346-8B99-7E7E500685B9}">
      <dgm:prSet/>
      <dgm:spPr/>
      <dgm:t>
        <a:bodyPr/>
        <a:lstStyle/>
        <a:p>
          <a:r>
            <a:rPr lang="tr-TR" b="1" dirty="0"/>
            <a:t>Adrenal korteksin uyarılması (kortikosteroidlerin salınımı) </a:t>
          </a:r>
          <a:endParaRPr lang="en-US" b="1" dirty="0"/>
        </a:p>
      </dgm:t>
    </dgm:pt>
    <dgm:pt modelId="{4602E572-6A7F-4D80-B5A2-CCC6584FBCF5}" type="parTrans" cxnId="{66904740-3454-4FF8-A19C-555E228F1F68}">
      <dgm:prSet/>
      <dgm:spPr/>
      <dgm:t>
        <a:bodyPr/>
        <a:lstStyle/>
        <a:p>
          <a:endParaRPr lang="en-US"/>
        </a:p>
      </dgm:t>
    </dgm:pt>
    <dgm:pt modelId="{AB0DA5AF-6468-464B-A3E9-9F895B417571}" type="sibTrans" cxnId="{66904740-3454-4FF8-A19C-555E228F1F68}">
      <dgm:prSet/>
      <dgm:spPr/>
      <dgm:t>
        <a:bodyPr/>
        <a:lstStyle/>
        <a:p>
          <a:endParaRPr lang="en-US"/>
        </a:p>
      </dgm:t>
    </dgm:pt>
    <dgm:pt modelId="{E4EC30EA-ADEE-43F5-B62A-C373187DCE85}">
      <dgm:prSet/>
      <dgm:spPr/>
      <dgm:t>
        <a:bodyPr/>
        <a:lstStyle/>
        <a:p>
          <a:r>
            <a:rPr lang="tr-TR" b="1" dirty="0"/>
            <a:t>Renal etkiler (diürez, natriürez, RAAS sistemin aktivasyonu) </a:t>
          </a:r>
          <a:endParaRPr lang="en-US" b="1" dirty="0"/>
        </a:p>
      </dgm:t>
    </dgm:pt>
    <dgm:pt modelId="{1432D7EC-0AAD-487E-BA73-D1AB96F50FB3}" type="parTrans" cxnId="{CE52F678-6CC9-429E-9B16-E04D0BE23D4A}">
      <dgm:prSet/>
      <dgm:spPr/>
      <dgm:t>
        <a:bodyPr/>
        <a:lstStyle/>
        <a:p>
          <a:endParaRPr lang="en-US"/>
        </a:p>
      </dgm:t>
    </dgm:pt>
    <dgm:pt modelId="{7CDA0FC3-5616-4FCC-BAB4-3DD6586B4505}" type="sibTrans" cxnId="{CE52F678-6CC9-429E-9B16-E04D0BE23D4A}">
      <dgm:prSet/>
      <dgm:spPr/>
      <dgm:t>
        <a:bodyPr/>
        <a:lstStyle/>
        <a:p>
          <a:endParaRPr lang="en-US"/>
        </a:p>
      </dgm:t>
    </dgm:pt>
    <dgm:pt modelId="{BBDBE015-6051-44F4-9056-20C2729C4B79}">
      <dgm:prSet/>
      <dgm:spPr/>
      <dgm:t>
        <a:bodyPr/>
        <a:lstStyle/>
        <a:p>
          <a:r>
            <a:rPr lang="tr-TR" b="1" dirty="0"/>
            <a:t>Ayrıca etken maddeler serum LDL ve toplam kolesterol düzeyine, toplam plazma homosistein seviyesine ve hipertansiyona etki edebilir.</a:t>
          </a:r>
          <a:endParaRPr lang="en-US" b="1" dirty="0"/>
        </a:p>
      </dgm:t>
    </dgm:pt>
    <dgm:pt modelId="{4F045499-8818-4462-918E-067EFD3BD09A}" type="parTrans" cxnId="{8F0D67F4-1A6D-44AA-972A-2E2C02E730F8}">
      <dgm:prSet/>
      <dgm:spPr/>
      <dgm:t>
        <a:bodyPr/>
        <a:lstStyle/>
        <a:p>
          <a:endParaRPr lang="en-US"/>
        </a:p>
      </dgm:t>
    </dgm:pt>
    <dgm:pt modelId="{C28B17B9-957E-4BCF-8A3B-6B735C432C78}" type="sibTrans" cxnId="{8F0D67F4-1A6D-44AA-972A-2E2C02E730F8}">
      <dgm:prSet/>
      <dgm:spPr/>
      <dgm:t>
        <a:bodyPr/>
        <a:lstStyle/>
        <a:p>
          <a:endParaRPr lang="en-US"/>
        </a:p>
      </dgm:t>
    </dgm:pt>
    <dgm:pt modelId="{FEF64F91-F880-43F0-8A53-823271A48F0D}" type="pres">
      <dgm:prSet presAssocID="{C25AECAD-32EE-4594-8378-A1323E2173D4}" presName="linear" presStyleCnt="0">
        <dgm:presLayoutVars>
          <dgm:animLvl val="lvl"/>
          <dgm:resizeHandles val="exact"/>
        </dgm:presLayoutVars>
      </dgm:prSet>
      <dgm:spPr/>
    </dgm:pt>
    <dgm:pt modelId="{A84A0FCD-5715-4037-8BB4-ACD5860AEA86}" type="pres">
      <dgm:prSet presAssocID="{77F9BB1A-0248-468B-8309-E0D892D277BD}" presName="parentText" presStyleLbl="node1" presStyleIdx="0" presStyleCnt="6">
        <dgm:presLayoutVars>
          <dgm:chMax val="0"/>
          <dgm:bulletEnabled val="1"/>
        </dgm:presLayoutVars>
      </dgm:prSet>
      <dgm:spPr/>
    </dgm:pt>
    <dgm:pt modelId="{45E0E624-36C5-4CA9-9582-37C2CDEE69C4}" type="pres">
      <dgm:prSet presAssocID="{39D8CBBC-759A-44AC-98D5-7A42838AD2AC}" presName="spacer" presStyleCnt="0"/>
      <dgm:spPr/>
    </dgm:pt>
    <dgm:pt modelId="{DF266A0A-3732-4BDE-92DF-361FAD1E44A7}" type="pres">
      <dgm:prSet presAssocID="{4F4259D8-A063-47DF-9E1E-E5025281DD5E}" presName="parentText" presStyleLbl="node1" presStyleIdx="1" presStyleCnt="6">
        <dgm:presLayoutVars>
          <dgm:chMax val="0"/>
          <dgm:bulletEnabled val="1"/>
        </dgm:presLayoutVars>
      </dgm:prSet>
      <dgm:spPr/>
    </dgm:pt>
    <dgm:pt modelId="{D177D187-2303-4ECE-A0D7-D3742C2139FB}" type="pres">
      <dgm:prSet presAssocID="{FA0425F0-2A9A-471D-B8A8-C1951634273C}" presName="spacer" presStyleCnt="0"/>
      <dgm:spPr/>
    </dgm:pt>
    <dgm:pt modelId="{416CC35C-5AA0-41BA-AAD7-8D0F49BBB60B}" type="pres">
      <dgm:prSet presAssocID="{C45B58DB-BB30-403F-9301-3AC5994E2457}" presName="parentText" presStyleLbl="node1" presStyleIdx="2" presStyleCnt="6">
        <dgm:presLayoutVars>
          <dgm:chMax val="0"/>
          <dgm:bulletEnabled val="1"/>
        </dgm:presLayoutVars>
      </dgm:prSet>
      <dgm:spPr/>
    </dgm:pt>
    <dgm:pt modelId="{415E867C-CEC2-4B60-BEFE-CF20BF5F2EA7}" type="pres">
      <dgm:prSet presAssocID="{3DA4F8EA-5B54-4377-A5ED-F8D7D56E1AD6}" presName="spacer" presStyleCnt="0"/>
      <dgm:spPr/>
    </dgm:pt>
    <dgm:pt modelId="{7545AAD1-FF5E-4CDA-A0E7-66CA6D68FCA9}" type="pres">
      <dgm:prSet presAssocID="{A1CB80DA-FCDD-4346-8B99-7E7E500685B9}" presName="parentText" presStyleLbl="node1" presStyleIdx="3" presStyleCnt="6">
        <dgm:presLayoutVars>
          <dgm:chMax val="0"/>
          <dgm:bulletEnabled val="1"/>
        </dgm:presLayoutVars>
      </dgm:prSet>
      <dgm:spPr/>
    </dgm:pt>
    <dgm:pt modelId="{C678645D-9963-4C4C-B4F4-D67751F9A57C}" type="pres">
      <dgm:prSet presAssocID="{AB0DA5AF-6468-464B-A3E9-9F895B417571}" presName="spacer" presStyleCnt="0"/>
      <dgm:spPr/>
    </dgm:pt>
    <dgm:pt modelId="{6DEE98B4-22B6-40DA-9CB8-115042E59E48}" type="pres">
      <dgm:prSet presAssocID="{E4EC30EA-ADEE-43F5-B62A-C373187DCE85}" presName="parentText" presStyleLbl="node1" presStyleIdx="4" presStyleCnt="6">
        <dgm:presLayoutVars>
          <dgm:chMax val="0"/>
          <dgm:bulletEnabled val="1"/>
        </dgm:presLayoutVars>
      </dgm:prSet>
      <dgm:spPr/>
    </dgm:pt>
    <dgm:pt modelId="{A948F545-A779-4EDC-BBDC-035E09C83457}" type="pres">
      <dgm:prSet presAssocID="{7CDA0FC3-5616-4FCC-BAB4-3DD6586B4505}" presName="spacer" presStyleCnt="0"/>
      <dgm:spPr/>
    </dgm:pt>
    <dgm:pt modelId="{7F570BC7-2EE0-427A-95E5-302AEA83AC3E}" type="pres">
      <dgm:prSet presAssocID="{BBDBE015-6051-44F4-9056-20C2729C4B79}" presName="parentText" presStyleLbl="node1" presStyleIdx="5" presStyleCnt="6">
        <dgm:presLayoutVars>
          <dgm:chMax val="0"/>
          <dgm:bulletEnabled val="1"/>
        </dgm:presLayoutVars>
      </dgm:prSet>
      <dgm:spPr/>
    </dgm:pt>
  </dgm:ptLst>
  <dgm:cxnLst>
    <dgm:cxn modelId="{16A2450E-FF65-4D68-98FE-C537EB3AC9F9}" type="presOf" srcId="{C45B58DB-BB30-403F-9301-3AC5994E2457}" destId="{416CC35C-5AA0-41BA-AAD7-8D0F49BBB60B}" srcOrd="0" destOrd="0" presId="urn:microsoft.com/office/officeart/2005/8/layout/vList2"/>
    <dgm:cxn modelId="{57BE181B-4D86-4FAA-A34B-F4EC3AE398ED}" type="presOf" srcId="{77F9BB1A-0248-468B-8309-E0D892D277BD}" destId="{A84A0FCD-5715-4037-8BB4-ACD5860AEA86}" srcOrd="0" destOrd="0" presId="urn:microsoft.com/office/officeart/2005/8/layout/vList2"/>
    <dgm:cxn modelId="{66904740-3454-4FF8-A19C-555E228F1F68}" srcId="{C25AECAD-32EE-4594-8378-A1323E2173D4}" destId="{A1CB80DA-FCDD-4346-8B99-7E7E500685B9}" srcOrd="3" destOrd="0" parTransId="{4602E572-6A7F-4D80-B5A2-CCC6584FBCF5}" sibTransId="{AB0DA5AF-6468-464B-A3E9-9F895B417571}"/>
    <dgm:cxn modelId="{CE52F678-6CC9-429E-9B16-E04D0BE23D4A}" srcId="{C25AECAD-32EE-4594-8378-A1323E2173D4}" destId="{E4EC30EA-ADEE-43F5-B62A-C373187DCE85}" srcOrd="4" destOrd="0" parTransId="{1432D7EC-0AAD-487E-BA73-D1AB96F50FB3}" sibTransId="{7CDA0FC3-5616-4FCC-BAB4-3DD6586B4505}"/>
    <dgm:cxn modelId="{0ECF3979-B134-458F-A92E-D991B647946C}" type="presOf" srcId="{A1CB80DA-FCDD-4346-8B99-7E7E500685B9}" destId="{7545AAD1-FF5E-4CDA-A0E7-66CA6D68FCA9}" srcOrd="0" destOrd="0" presId="urn:microsoft.com/office/officeart/2005/8/layout/vList2"/>
    <dgm:cxn modelId="{02A35A9E-F608-453B-BA3C-9CCE6B62A5CD}" type="presOf" srcId="{BBDBE015-6051-44F4-9056-20C2729C4B79}" destId="{7F570BC7-2EE0-427A-95E5-302AEA83AC3E}" srcOrd="0" destOrd="0" presId="urn:microsoft.com/office/officeart/2005/8/layout/vList2"/>
    <dgm:cxn modelId="{AAA52AB4-39E3-4245-ACAA-12D25F8E7A9F}" srcId="{C25AECAD-32EE-4594-8378-A1323E2173D4}" destId="{C45B58DB-BB30-403F-9301-3AC5994E2457}" srcOrd="2" destOrd="0" parTransId="{B32078B7-45AA-4713-97FF-D072903D2FDA}" sibTransId="{3DA4F8EA-5B54-4377-A5ED-F8D7D56E1AD6}"/>
    <dgm:cxn modelId="{CB3A35C0-9658-4F43-A9F3-8A4BFE6C073F}" type="presOf" srcId="{C25AECAD-32EE-4594-8378-A1323E2173D4}" destId="{FEF64F91-F880-43F0-8A53-823271A48F0D}" srcOrd="0" destOrd="0" presId="urn:microsoft.com/office/officeart/2005/8/layout/vList2"/>
    <dgm:cxn modelId="{0FC984E0-73DA-4716-BBA9-2AE1007EFAA4}" type="presOf" srcId="{E4EC30EA-ADEE-43F5-B62A-C373187DCE85}" destId="{6DEE98B4-22B6-40DA-9CB8-115042E59E48}" srcOrd="0" destOrd="0" presId="urn:microsoft.com/office/officeart/2005/8/layout/vList2"/>
    <dgm:cxn modelId="{BD4993E9-C59B-4990-BC08-D6776911A430}" srcId="{C25AECAD-32EE-4594-8378-A1323E2173D4}" destId="{4F4259D8-A063-47DF-9E1E-E5025281DD5E}" srcOrd="1" destOrd="0" parTransId="{17DAAD09-1802-4DA6-95C9-522894A2099F}" sibTransId="{FA0425F0-2A9A-471D-B8A8-C1951634273C}"/>
    <dgm:cxn modelId="{206BAEEE-3CA4-4C96-AB6C-664B2F9A66A2}" srcId="{C25AECAD-32EE-4594-8378-A1323E2173D4}" destId="{77F9BB1A-0248-468B-8309-E0D892D277BD}" srcOrd="0" destOrd="0" parTransId="{B1FD3C9C-8507-45CE-8BE2-5D655B730F80}" sibTransId="{39D8CBBC-759A-44AC-98D5-7A42838AD2AC}"/>
    <dgm:cxn modelId="{1ECD09F1-B078-4595-9C17-DBD507084C0A}" type="presOf" srcId="{4F4259D8-A063-47DF-9E1E-E5025281DD5E}" destId="{DF266A0A-3732-4BDE-92DF-361FAD1E44A7}" srcOrd="0" destOrd="0" presId="urn:microsoft.com/office/officeart/2005/8/layout/vList2"/>
    <dgm:cxn modelId="{8F0D67F4-1A6D-44AA-972A-2E2C02E730F8}" srcId="{C25AECAD-32EE-4594-8378-A1323E2173D4}" destId="{BBDBE015-6051-44F4-9056-20C2729C4B79}" srcOrd="5" destOrd="0" parTransId="{4F045499-8818-4462-918E-067EFD3BD09A}" sibTransId="{C28B17B9-957E-4BCF-8A3B-6B735C432C78}"/>
    <dgm:cxn modelId="{5A88C025-6487-4ABC-9C09-2B3BE0E2CAD7}" type="presParOf" srcId="{FEF64F91-F880-43F0-8A53-823271A48F0D}" destId="{A84A0FCD-5715-4037-8BB4-ACD5860AEA86}" srcOrd="0" destOrd="0" presId="urn:microsoft.com/office/officeart/2005/8/layout/vList2"/>
    <dgm:cxn modelId="{3AEA3FBC-CA0A-42BE-93F5-E68C13543036}" type="presParOf" srcId="{FEF64F91-F880-43F0-8A53-823271A48F0D}" destId="{45E0E624-36C5-4CA9-9582-37C2CDEE69C4}" srcOrd="1" destOrd="0" presId="urn:microsoft.com/office/officeart/2005/8/layout/vList2"/>
    <dgm:cxn modelId="{FE3C86C1-7E61-485F-9129-9F13287F2A04}" type="presParOf" srcId="{FEF64F91-F880-43F0-8A53-823271A48F0D}" destId="{DF266A0A-3732-4BDE-92DF-361FAD1E44A7}" srcOrd="2" destOrd="0" presId="urn:microsoft.com/office/officeart/2005/8/layout/vList2"/>
    <dgm:cxn modelId="{55CCE617-E2A0-4304-ACD2-EE70EA205BE5}" type="presParOf" srcId="{FEF64F91-F880-43F0-8A53-823271A48F0D}" destId="{D177D187-2303-4ECE-A0D7-D3742C2139FB}" srcOrd="3" destOrd="0" presId="urn:microsoft.com/office/officeart/2005/8/layout/vList2"/>
    <dgm:cxn modelId="{F2FBC877-81CA-46A0-BAEB-25D5DA6D919A}" type="presParOf" srcId="{FEF64F91-F880-43F0-8A53-823271A48F0D}" destId="{416CC35C-5AA0-41BA-AAD7-8D0F49BBB60B}" srcOrd="4" destOrd="0" presId="urn:microsoft.com/office/officeart/2005/8/layout/vList2"/>
    <dgm:cxn modelId="{63C42A3B-D986-4A22-A28C-27E177AD07BC}" type="presParOf" srcId="{FEF64F91-F880-43F0-8A53-823271A48F0D}" destId="{415E867C-CEC2-4B60-BEFE-CF20BF5F2EA7}" srcOrd="5" destOrd="0" presId="urn:microsoft.com/office/officeart/2005/8/layout/vList2"/>
    <dgm:cxn modelId="{C8A59275-9EEE-47AC-9471-2DAC03F535A8}" type="presParOf" srcId="{FEF64F91-F880-43F0-8A53-823271A48F0D}" destId="{7545AAD1-FF5E-4CDA-A0E7-66CA6D68FCA9}" srcOrd="6" destOrd="0" presId="urn:microsoft.com/office/officeart/2005/8/layout/vList2"/>
    <dgm:cxn modelId="{A399631D-FDD4-4B6D-8735-657FABB6192F}" type="presParOf" srcId="{FEF64F91-F880-43F0-8A53-823271A48F0D}" destId="{C678645D-9963-4C4C-B4F4-D67751F9A57C}" srcOrd="7" destOrd="0" presId="urn:microsoft.com/office/officeart/2005/8/layout/vList2"/>
    <dgm:cxn modelId="{C45645D7-C859-46D7-9071-ED571D9843BA}" type="presParOf" srcId="{FEF64F91-F880-43F0-8A53-823271A48F0D}" destId="{6DEE98B4-22B6-40DA-9CB8-115042E59E48}" srcOrd="8" destOrd="0" presId="urn:microsoft.com/office/officeart/2005/8/layout/vList2"/>
    <dgm:cxn modelId="{F0AF2532-C07C-4631-99BC-A4CA30076CD7}" type="presParOf" srcId="{FEF64F91-F880-43F0-8A53-823271A48F0D}" destId="{A948F545-A779-4EDC-BBDC-035E09C83457}" srcOrd="9" destOrd="0" presId="urn:microsoft.com/office/officeart/2005/8/layout/vList2"/>
    <dgm:cxn modelId="{EED61643-5434-4DE2-97D6-17B488C16948}" type="presParOf" srcId="{FEF64F91-F880-43F0-8A53-823271A48F0D}" destId="{7F570BC7-2EE0-427A-95E5-302AEA83AC3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C7547A-9D77-4D42-9DB9-5AEACC7F37F7}"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E5B5696C-0765-4135-B2FC-230F230A892E}">
      <dgm:prSet/>
      <dgm:spPr/>
      <dgm:t>
        <a:bodyPr/>
        <a:lstStyle/>
        <a:p>
          <a:r>
            <a:rPr lang="tr-TR"/>
            <a:t>Ancak kahve tüketiminin koroner kalp hastalığı riskini artırdığına dair yapılan çalışmaların sonuçları çelişkilidir.</a:t>
          </a:r>
          <a:endParaRPr lang="en-US"/>
        </a:p>
      </dgm:t>
    </dgm:pt>
    <dgm:pt modelId="{02DC5704-7C77-4EB2-BC60-6F6510BF4C3F}" type="parTrans" cxnId="{6FE49866-13D6-4E97-8720-B535FAEB5734}">
      <dgm:prSet/>
      <dgm:spPr/>
      <dgm:t>
        <a:bodyPr/>
        <a:lstStyle/>
        <a:p>
          <a:endParaRPr lang="en-US"/>
        </a:p>
      </dgm:t>
    </dgm:pt>
    <dgm:pt modelId="{C15B40A7-CF1C-4005-ADB4-F559583182D2}" type="sibTrans" cxnId="{6FE49866-13D6-4E97-8720-B535FAEB5734}">
      <dgm:prSet/>
      <dgm:spPr/>
      <dgm:t>
        <a:bodyPr/>
        <a:lstStyle/>
        <a:p>
          <a:endParaRPr lang="en-US"/>
        </a:p>
      </dgm:t>
    </dgm:pt>
    <dgm:pt modelId="{7C28FB9D-4060-4CC3-93C9-6F2C7E892010}">
      <dgm:prSet/>
      <dgm:spPr/>
      <dgm:t>
        <a:bodyPr/>
        <a:lstStyle/>
        <a:p>
          <a:r>
            <a:rPr lang="tr-TR"/>
            <a:t>Sofi ve ark.nın vaka kontrol ve 10 kohort çalışmasından oluşan meta analiz çalışmasında; vaka kontrol çalışmalarında, fazla miktarda kahve tüketimiyle KKH arasında anlamlı ilişki saptanmasına rağmen, uzun vadeli kohort çalışmalarda bu ilişki bulunmamıştır. </a:t>
          </a:r>
          <a:endParaRPr lang="en-US"/>
        </a:p>
      </dgm:t>
    </dgm:pt>
    <dgm:pt modelId="{45D6776C-679C-4A42-8DE5-5F5E297F3BC2}" type="parTrans" cxnId="{9035B772-99A5-4D83-9DDB-929A2ADEC4C3}">
      <dgm:prSet/>
      <dgm:spPr/>
      <dgm:t>
        <a:bodyPr/>
        <a:lstStyle/>
        <a:p>
          <a:endParaRPr lang="en-US"/>
        </a:p>
      </dgm:t>
    </dgm:pt>
    <dgm:pt modelId="{2C01BAAE-9E8A-4597-BD34-A79A523B3CDB}" type="sibTrans" cxnId="{9035B772-99A5-4D83-9DDB-929A2ADEC4C3}">
      <dgm:prSet/>
      <dgm:spPr/>
      <dgm:t>
        <a:bodyPr/>
        <a:lstStyle/>
        <a:p>
          <a:endParaRPr lang="en-US"/>
        </a:p>
      </dgm:t>
    </dgm:pt>
    <dgm:pt modelId="{CB4082E6-27C6-47C9-8E72-658387C8BEFC}">
      <dgm:prSet/>
      <dgm:spPr/>
      <dgm:t>
        <a:bodyPr/>
        <a:lstStyle/>
        <a:p>
          <a:r>
            <a:rPr lang="tr-TR"/>
            <a:t>Garcia ve ark.’nın çalışmasında ise kahve tüketiminin KKH riskini artırdığına dair herhangi bir kanıt gösterilmemiş olup, Kleemola ve ark.’nın çalışması da bu sonucu desteklemektedir.</a:t>
          </a:r>
          <a:endParaRPr lang="en-US"/>
        </a:p>
      </dgm:t>
    </dgm:pt>
    <dgm:pt modelId="{48E3B5BB-A7BF-4571-BC99-56DC2AB38979}" type="parTrans" cxnId="{EE8EAEE4-790E-4A7D-B8FC-B4E53BFE9993}">
      <dgm:prSet/>
      <dgm:spPr/>
      <dgm:t>
        <a:bodyPr/>
        <a:lstStyle/>
        <a:p>
          <a:endParaRPr lang="en-US"/>
        </a:p>
      </dgm:t>
    </dgm:pt>
    <dgm:pt modelId="{C5D7C32E-B84C-408F-80F7-EACABB8B0675}" type="sibTrans" cxnId="{EE8EAEE4-790E-4A7D-B8FC-B4E53BFE9993}">
      <dgm:prSet/>
      <dgm:spPr/>
      <dgm:t>
        <a:bodyPr/>
        <a:lstStyle/>
        <a:p>
          <a:endParaRPr lang="en-US"/>
        </a:p>
      </dgm:t>
    </dgm:pt>
    <dgm:pt modelId="{84F67557-FA17-4B08-A2EE-AFADA192A81F}" type="pres">
      <dgm:prSet presAssocID="{34C7547A-9D77-4D42-9DB9-5AEACC7F37F7}" presName="vert0" presStyleCnt="0">
        <dgm:presLayoutVars>
          <dgm:dir/>
          <dgm:animOne val="branch"/>
          <dgm:animLvl val="lvl"/>
        </dgm:presLayoutVars>
      </dgm:prSet>
      <dgm:spPr/>
    </dgm:pt>
    <dgm:pt modelId="{AAEB292F-E825-4BB0-967F-F1C1908B41B3}" type="pres">
      <dgm:prSet presAssocID="{E5B5696C-0765-4135-B2FC-230F230A892E}" presName="thickLine" presStyleLbl="alignNode1" presStyleIdx="0" presStyleCnt="3"/>
      <dgm:spPr/>
    </dgm:pt>
    <dgm:pt modelId="{4E78B256-D1AA-49E0-8505-A89108B81EE6}" type="pres">
      <dgm:prSet presAssocID="{E5B5696C-0765-4135-B2FC-230F230A892E}" presName="horz1" presStyleCnt="0"/>
      <dgm:spPr/>
    </dgm:pt>
    <dgm:pt modelId="{F585FBAA-8C82-4215-B260-33BA495AB0FC}" type="pres">
      <dgm:prSet presAssocID="{E5B5696C-0765-4135-B2FC-230F230A892E}" presName="tx1" presStyleLbl="revTx" presStyleIdx="0" presStyleCnt="3"/>
      <dgm:spPr/>
    </dgm:pt>
    <dgm:pt modelId="{FCDEC507-67ED-4C97-AFC7-56575F434029}" type="pres">
      <dgm:prSet presAssocID="{E5B5696C-0765-4135-B2FC-230F230A892E}" presName="vert1" presStyleCnt="0"/>
      <dgm:spPr/>
    </dgm:pt>
    <dgm:pt modelId="{145840A6-BF29-4986-BB27-90A047A8E6CE}" type="pres">
      <dgm:prSet presAssocID="{7C28FB9D-4060-4CC3-93C9-6F2C7E892010}" presName="thickLine" presStyleLbl="alignNode1" presStyleIdx="1" presStyleCnt="3"/>
      <dgm:spPr/>
    </dgm:pt>
    <dgm:pt modelId="{7BC078E0-6189-4097-BFAA-AA478A25C942}" type="pres">
      <dgm:prSet presAssocID="{7C28FB9D-4060-4CC3-93C9-6F2C7E892010}" presName="horz1" presStyleCnt="0"/>
      <dgm:spPr/>
    </dgm:pt>
    <dgm:pt modelId="{0CF578DC-E074-4F52-8C0B-EB80745ABE94}" type="pres">
      <dgm:prSet presAssocID="{7C28FB9D-4060-4CC3-93C9-6F2C7E892010}" presName="tx1" presStyleLbl="revTx" presStyleIdx="1" presStyleCnt="3"/>
      <dgm:spPr/>
    </dgm:pt>
    <dgm:pt modelId="{4B818828-4B11-4383-BC89-8E31BC137F31}" type="pres">
      <dgm:prSet presAssocID="{7C28FB9D-4060-4CC3-93C9-6F2C7E892010}" presName="vert1" presStyleCnt="0"/>
      <dgm:spPr/>
    </dgm:pt>
    <dgm:pt modelId="{050B0B15-1DC3-4B6C-8E2B-13C73FDAD33A}" type="pres">
      <dgm:prSet presAssocID="{CB4082E6-27C6-47C9-8E72-658387C8BEFC}" presName="thickLine" presStyleLbl="alignNode1" presStyleIdx="2" presStyleCnt="3"/>
      <dgm:spPr/>
    </dgm:pt>
    <dgm:pt modelId="{50651404-42DE-4D06-8D57-57234AB9A850}" type="pres">
      <dgm:prSet presAssocID="{CB4082E6-27C6-47C9-8E72-658387C8BEFC}" presName="horz1" presStyleCnt="0"/>
      <dgm:spPr/>
    </dgm:pt>
    <dgm:pt modelId="{E7E8DB81-7FAF-47F9-A2F6-56E5F744AA8B}" type="pres">
      <dgm:prSet presAssocID="{CB4082E6-27C6-47C9-8E72-658387C8BEFC}" presName="tx1" presStyleLbl="revTx" presStyleIdx="2" presStyleCnt="3"/>
      <dgm:spPr/>
    </dgm:pt>
    <dgm:pt modelId="{2E4A2ED3-84DD-431F-8FC5-BFB26D0A52FB}" type="pres">
      <dgm:prSet presAssocID="{CB4082E6-27C6-47C9-8E72-658387C8BEFC}" presName="vert1" presStyleCnt="0"/>
      <dgm:spPr/>
    </dgm:pt>
  </dgm:ptLst>
  <dgm:cxnLst>
    <dgm:cxn modelId="{438A823B-C49C-4184-B1FB-67C727904716}" type="presOf" srcId="{CB4082E6-27C6-47C9-8E72-658387C8BEFC}" destId="{E7E8DB81-7FAF-47F9-A2F6-56E5F744AA8B}" srcOrd="0" destOrd="0" presId="urn:microsoft.com/office/officeart/2008/layout/LinedList"/>
    <dgm:cxn modelId="{BCC6665B-964E-43E4-B338-C3883F1712DE}" type="presOf" srcId="{7C28FB9D-4060-4CC3-93C9-6F2C7E892010}" destId="{0CF578DC-E074-4F52-8C0B-EB80745ABE94}" srcOrd="0" destOrd="0" presId="urn:microsoft.com/office/officeart/2008/layout/LinedList"/>
    <dgm:cxn modelId="{B0602746-6C06-4179-B231-2D0684F40C09}" type="presOf" srcId="{E5B5696C-0765-4135-B2FC-230F230A892E}" destId="{F585FBAA-8C82-4215-B260-33BA495AB0FC}" srcOrd="0" destOrd="0" presId="urn:microsoft.com/office/officeart/2008/layout/LinedList"/>
    <dgm:cxn modelId="{6FE49866-13D6-4E97-8720-B535FAEB5734}" srcId="{34C7547A-9D77-4D42-9DB9-5AEACC7F37F7}" destId="{E5B5696C-0765-4135-B2FC-230F230A892E}" srcOrd="0" destOrd="0" parTransId="{02DC5704-7C77-4EB2-BC60-6F6510BF4C3F}" sibTransId="{C15B40A7-CF1C-4005-ADB4-F559583182D2}"/>
    <dgm:cxn modelId="{9035B772-99A5-4D83-9DDB-929A2ADEC4C3}" srcId="{34C7547A-9D77-4D42-9DB9-5AEACC7F37F7}" destId="{7C28FB9D-4060-4CC3-93C9-6F2C7E892010}" srcOrd="1" destOrd="0" parTransId="{45D6776C-679C-4A42-8DE5-5F5E297F3BC2}" sibTransId="{2C01BAAE-9E8A-4597-BD34-A79A523B3CDB}"/>
    <dgm:cxn modelId="{7C59BF77-F02C-4E23-9B8A-CF2297AC5BF2}" type="presOf" srcId="{34C7547A-9D77-4D42-9DB9-5AEACC7F37F7}" destId="{84F67557-FA17-4B08-A2EE-AFADA192A81F}" srcOrd="0" destOrd="0" presId="urn:microsoft.com/office/officeart/2008/layout/LinedList"/>
    <dgm:cxn modelId="{EE8EAEE4-790E-4A7D-B8FC-B4E53BFE9993}" srcId="{34C7547A-9D77-4D42-9DB9-5AEACC7F37F7}" destId="{CB4082E6-27C6-47C9-8E72-658387C8BEFC}" srcOrd="2" destOrd="0" parTransId="{48E3B5BB-A7BF-4571-BC99-56DC2AB38979}" sibTransId="{C5D7C32E-B84C-408F-80F7-EACABB8B0675}"/>
    <dgm:cxn modelId="{215BCFD0-085B-45B7-A382-EBA10E4251F6}" type="presParOf" srcId="{84F67557-FA17-4B08-A2EE-AFADA192A81F}" destId="{AAEB292F-E825-4BB0-967F-F1C1908B41B3}" srcOrd="0" destOrd="0" presId="urn:microsoft.com/office/officeart/2008/layout/LinedList"/>
    <dgm:cxn modelId="{B5CE7D92-43B4-41D1-BA4B-C7C2AA6B7F6C}" type="presParOf" srcId="{84F67557-FA17-4B08-A2EE-AFADA192A81F}" destId="{4E78B256-D1AA-49E0-8505-A89108B81EE6}" srcOrd="1" destOrd="0" presId="urn:microsoft.com/office/officeart/2008/layout/LinedList"/>
    <dgm:cxn modelId="{2D8004FF-A462-410F-A2A6-29F019819F82}" type="presParOf" srcId="{4E78B256-D1AA-49E0-8505-A89108B81EE6}" destId="{F585FBAA-8C82-4215-B260-33BA495AB0FC}" srcOrd="0" destOrd="0" presId="urn:microsoft.com/office/officeart/2008/layout/LinedList"/>
    <dgm:cxn modelId="{00B9B6E6-BFAD-4A79-9849-FD6CEAA3C67A}" type="presParOf" srcId="{4E78B256-D1AA-49E0-8505-A89108B81EE6}" destId="{FCDEC507-67ED-4C97-AFC7-56575F434029}" srcOrd="1" destOrd="0" presId="urn:microsoft.com/office/officeart/2008/layout/LinedList"/>
    <dgm:cxn modelId="{1EC8B59C-5345-4DCF-A0DC-4C2462A644FD}" type="presParOf" srcId="{84F67557-FA17-4B08-A2EE-AFADA192A81F}" destId="{145840A6-BF29-4986-BB27-90A047A8E6CE}" srcOrd="2" destOrd="0" presId="urn:microsoft.com/office/officeart/2008/layout/LinedList"/>
    <dgm:cxn modelId="{BE58DC15-348F-4E02-B644-CE5AA801168D}" type="presParOf" srcId="{84F67557-FA17-4B08-A2EE-AFADA192A81F}" destId="{7BC078E0-6189-4097-BFAA-AA478A25C942}" srcOrd="3" destOrd="0" presId="urn:microsoft.com/office/officeart/2008/layout/LinedList"/>
    <dgm:cxn modelId="{C2AB3C1A-0F54-44D2-8AE4-3FA8AAB13DAB}" type="presParOf" srcId="{7BC078E0-6189-4097-BFAA-AA478A25C942}" destId="{0CF578DC-E074-4F52-8C0B-EB80745ABE94}" srcOrd="0" destOrd="0" presId="urn:microsoft.com/office/officeart/2008/layout/LinedList"/>
    <dgm:cxn modelId="{64DF619F-CCB3-4E8C-AA44-513164006938}" type="presParOf" srcId="{7BC078E0-6189-4097-BFAA-AA478A25C942}" destId="{4B818828-4B11-4383-BC89-8E31BC137F31}" srcOrd="1" destOrd="0" presId="urn:microsoft.com/office/officeart/2008/layout/LinedList"/>
    <dgm:cxn modelId="{D35E2F1D-60B6-4F46-B802-5F70BDA7E970}" type="presParOf" srcId="{84F67557-FA17-4B08-A2EE-AFADA192A81F}" destId="{050B0B15-1DC3-4B6C-8E2B-13C73FDAD33A}" srcOrd="4" destOrd="0" presId="urn:microsoft.com/office/officeart/2008/layout/LinedList"/>
    <dgm:cxn modelId="{FE56D28A-8432-4453-A078-7216B7BD2A50}" type="presParOf" srcId="{84F67557-FA17-4B08-A2EE-AFADA192A81F}" destId="{50651404-42DE-4D06-8D57-57234AB9A850}" srcOrd="5" destOrd="0" presId="urn:microsoft.com/office/officeart/2008/layout/LinedList"/>
    <dgm:cxn modelId="{83E377F9-D6BC-4A45-9875-DA9C92FA2B91}" type="presParOf" srcId="{50651404-42DE-4D06-8D57-57234AB9A850}" destId="{E7E8DB81-7FAF-47F9-A2F6-56E5F744AA8B}" srcOrd="0" destOrd="0" presId="urn:microsoft.com/office/officeart/2008/layout/LinedList"/>
    <dgm:cxn modelId="{D9E4318A-6767-4431-AF90-130EB43A84AC}" type="presParOf" srcId="{50651404-42DE-4D06-8D57-57234AB9A850}" destId="{2E4A2ED3-84DD-431F-8FC5-BFB26D0A52F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D2C5FD-F680-491A-94A7-EA7D0F6DAF1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4E58C9F-AD4F-49A2-A597-395448849AC9}">
      <dgm:prSet/>
      <dgm:spPr/>
      <dgm:t>
        <a:bodyPr/>
        <a:lstStyle/>
        <a:p>
          <a:r>
            <a:rPr lang="tr-TR"/>
            <a:t>Hipertansiyon, kanın damarlardan geçerken yüksek basınç uygulaması ve bu basınçla damar duvarı yüzeyinde tahribata yol açması sonucu meydana gelen rahatsızlıktır. </a:t>
          </a:r>
          <a:endParaRPr lang="en-US"/>
        </a:p>
      </dgm:t>
    </dgm:pt>
    <dgm:pt modelId="{D643BE3F-BE88-4144-892E-89156231046A}" type="parTrans" cxnId="{5C9C013E-5573-4F1B-B2BA-39878F23918B}">
      <dgm:prSet/>
      <dgm:spPr/>
      <dgm:t>
        <a:bodyPr/>
        <a:lstStyle/>
        <a:p>
          <a:endParaRPr lang="en-US"/>
        </a:p>
      </dgm:t>
    </dgm:pt>
    <dgm:pt modelId="{BB8D745B-48E0-4E5C-978F-0E9411EDE2AD}" type="sibTrans" cxnId="{5C9C013E-5573-4F1B-B2BA-39878F23918B}">
      <dgm:prSet/>
      <dgm:spPr/>
      <dgm:t>
        <a:bodyPr/>
        <a:lstStyle/>
        <a:p>
          <a:endParaRPr lang="en-US"/>
        </a:p>
      </dgm:t>
    </dgm:pt>
    <dgm:pt modelId="{49205B85-B4D0-49E9-9C5B-03952C7FDC4F}">
      <dgm:prSet/>
      <dgm:spPr/>
      <dgm:t>
        <a:bodyPr/>
        <a:lstStyle/>
        <a:p>
          <a:r>
            <a:rPr lang="tr-TR"/>
            <a:t>Genel olarak kan akışının bozulmasına neden olan hipertansiyon koroner kalp hastalıkları ve inme için risk faktörü oluşturur. </a:t>
          </a:r>
          <a:endParaRPr lang="en-US"/>
        </a:p>
      </dgm:t>
    </dgm:pt>
    <dgm:pt modelId="{0FC95D41-4CE4-46ED-A7A2-25FA08FC5626}" type="parTrans" cxnId="{E63ED7A6-1149-4007-9CBA-3E8E20E2229F}">
      <dgm:prSet/>
      <dgm:spPr/>
      <dgm:t>
        <a:bodyPr/>
        <a:lstStyle/>
        <a:p>
          <a:endParaRPr lang="en-US"/>
        </a:p>
      </dgm:t>
    </dgm:pt>
    <dgm:pt modelId="{F6433565-443F-46D4-A85A-6870071A0504}" type="sibTrans" cxnId="{E63ED7A6-1149-4007-9CBA-3E8E20E2229F}">
      <dgm:prSet/>
      <dgm:spPr/>
      <dgm:t>
        <a:bodyPr/>
        <a:lstStyle/>
        <a:p>
          <a:endParaRPr lang="en-US"/>
        </a:p>
      </dgm:t>
    </dgm:pt>
    <dgm:pt modelId="{ECC836EC-440E-47C3-86D1-F9EEA31186C5}">
      <dgm:prSet/>
      <dgm:spPr/>
      <dgm:t>
        <a:bodyPr/>
        <a:lstStyle/>
        <a:p>
          <a:r>
            <a:rPr lang="tr-TR"/>
            <a:t>Kahvenin kan basıncına etkisi konusu ele alındığında, yapılan çalışmalarda üç farklı sonuca varıldığı görülmüştür. Bunlar kahvenin kan basıncına olumlu etki etmesi, olumsuz etki etmesi ve hiçbir etki etmemesi sonuçlarıdır. </a:t>
          </a:r>
          <a:endParaRPr lang="en-US"/>
        </a:p>
      </dgm:t>
    </dgm:pt>
    <dgm:pt modelId="{FF883979-89C9-49C3-B27A-661C1F0794E1}" type="parTrans" cxnId="{243607EC-C028-4997-A7E5-6A7686D87148}">
      <dgm:prSet/>
      <dgm:spPr/>
      <dgm:t>
        <a:bodyPr/>
        <a:lstStyle/>
        <a:p>
          <a:endParaRPr lang="en-US"/>
        </a:p>
      </dgm:t>
    </dgm:pt>
    <dgm:pt modelId="{F95E4D54-50FA-4ED5-895A-92CDA98AFBF4}" type="sibTrans" cxnId="{243607EC-C028-4997-A7E5-6A7686D87148}">
      <dgm:prSet/>
      <dgm:spPr/>
      <dgm:t>
        <a:bodyPr/>
        <a:lstStyle/>
        <a:p>
          <a:endParaRPr lang="en-US"/>
        </a:p>
      </dgm:t>
    </dgm:pt>
    <dgm:pt modelId="{E74FE15D-24C1-4B18-A214-8796C69676FB}">
      <dgm:prSet/>
      <dgm:spPr/>
      <dgm:t>
        <a:bodyPr/>
        <a:lstStyle/>
        <a:p>
          <a:r>
            <a:rPr lang="tr-TR"/>
            <a:t>Kafein tüketmeyen kişilerde kan basıncının artması akut kan basıncı artışıyla ilişkilendirilirken, kahve tüketen kişilerde ihmal edilebilir düzeyde kan basıncında artış gözlenmektedir. </a:t>
          </a:r>
          <a:endParaRPr lang="en-US"/>
        </a:p>
      </dgm:t>
    </dgm:pt>
    <dgm:pt modelId="{ACC6AA51-723F-4AD9-B554-66DB6A3B955C}" type="parTrans" cxnId="{C4171F15-23FE-4C22-8E7E-6EC76B80783C}">
      <dgm:prSet/>
      <dgm:spPr/>
      <dgm:t>
        <a:bodyPr/>
        <a:lstStyle/>
        <a:p>
          <a:endParaRPr lang="en-US"/>
        </a:p>
      </dgm:t>
    </dgm:pt>
    <dgm:pt modelId="{70C6CFE8-5EE4-4077-8B5B-67A062117207}" type="sibTrans" cxnId="{C4171F15-23FE-4C22-8E7E-6EC76B80783C}">
      <dgm:prSet/>
      <dgm:spPr/>
      <dgm:t>
        <a:bodyPr/>
        <a:lstStyle/>
        <a:p>
          <a:endParaRPr lang="en-US"/>
        </a:p>
      </dgm:t>
    </dgm:pt>
    <dgm:pt modelId="{B9395623-72DA-4120-AFB0-3098DF78C4D4}" type="pres">
      <dgm:prSet presAssocID="{27D2C5FD-F680-491A-94A7-EA7D0F6DAF18}" presName="root" presStyleCnt="0">
        <dgm:presLayoutVars>
          <dgm:dir/>
          <dgm:resizeHandles val="exact"/>
        </dgm:presLayoutVars>
      </dgm:prSet>
      <dgm:spPr/>
    </dgm:pt>
    <dgm:pt modelId="{C803B1DD-7683-421B-AFBB-AE10077B3471}" type="pres">
      <dgm:prSet presAssocID="{64E58C9F-AD4F-49A2-A597-395448849AC9}" presName="compNode" presStyleCnt="0"/>
      <dgm:spPr/>
    </dgm:pt>
    <dgm:pt modelId="{52816B17-EC66-40D0-A284-07204582AB31}" type="pres">
      <dgm:prSet presAssocID="{64E58C9F-AD4F-49A2-A597-395448849AC9}" presName="bgRect" presStyleLbl="bgShp" presStyleIdx="0" presStyleCnt="4"/>
      <dgm:spPr/>
    </dgm:pt>
    <dgm:pt modelId="{F87268BF-E51B-4A52-B691-77C5BCEB1A4E}" type="pres">
      <dgm:prSet presAssocID="{64E58C9F-AD4F-49A2-A597-395448849A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ay işareti"/>
        </a:ext>
      </dgm:extLst>
    </dgm:pt>
    <dgm:pt modelId="{743613D9-F045-48A5-A457-B63322CE9F89}" type="pres">
      <dgm:prSet presAssocID="{64E58C9F-AD4F-49A2-A597-395448849AC9}" presName="spaceRect" presStyleCnt="0"/>
      <dgm:spPr/>
    </dgm:pt>
    <dgm:pt modelId="{1858A1A2-3A6F-4813-B7E2-3F750B40DE8C}" type="pres">
      <dgm:prSet presAssocID="{64E58C9F-AD4F-49A2-A597-395448849AC9}" presName="parTx" presStyleLbl="revTx" presStyleIdx="0" presStyleCnt="4">
        <dgm:presLayoutVars>
          <dgm:chMax val="0"/>
          <dgm:chPref val="0"/>
        </dgm:presLayoutVars>
      </dgm:prSet>
      <dgm:spPr/>
    </dgm:pt>
    <dgm:pt modelId="{B7C66FAC-4258-423E-8348-163C66C7E327}" type="pres">
      <dgm:prSet presAssocID="{BB8D745B-48E0-4E5C-978F-0E9411EDE2AD}" presName="sibTrans" presStyleCnt="0"/>
      <dgm:spPr/>
    </dgm:pt>
    <dgm:pt modelId="{9AD1C7FE-E185-4E56-9238-585CD7D31BD9}" type="pres">
      <dgm:prSet presAssocID="{49205B85-B4D0-49E9-9C5B-03952C7FDC4F}" presName="compNode" presStyleCnt="0"/>
      <dgm:spPr/>
    </dgm:pt>
    <dgm:pt modelId="{AEC60D5C-6B86-4366-B505-56773A187D61}" type="pres">
      <dgm:prSet presAssocID="{49205B85-B4D0-49E9-9C5B-03952C7FDC4F}" presName="bgRect" presStyleLbl="bgShp" presStyleIdx="1" presStyleCnt="4"/>
      <dgm:spPr/>
    </dgm:pt>
    <dgm:pt modelId="{E43766AD-94F3-4892-BC09-D29EA6D76BB6}" type="pres">
      <dgm:prSet presAssocID="{49205B85-B4D0-49E9-9C5B-03952C7FDC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Organ"/>
        </a:ext>
      </dgm:extLst>
    </dgm:pt>
    <dgm:pt modelId="{E78334FD-BBCB-4D99-BC15-57F7E8EC7F7E}" type="pres">
      <dgm:prSet presAssocID="{49205B85-B4D0-49E9-9C5B-03952C7FDC4F}" presName="spaceRect" presStyleCnt="0"/>
      <dgm:spPr/>
    </dgm:pt>
    <dgm:pt modelId="{4A1BE9EF-088A-4E42-B7E3-BDC98CBD743D}" type="pres">
      <dgm:prSet presAssocID="{49205B85-B4D0-49E9-9C5B-03952C7FDC4F}" presName="parTx" presStyleLbl="revTx" presStyleIdx="1" presStyleCnt="4">
        <dgm:presLayoutVars>
          <dgm:chMax val="0"/>
          <dgm:chPref val="0"/>
        </dgm:presLayoutVars>
      </dgm:prSet>
      <dgm:spPr/>
    </dgm:pt>
    <dgm:pt modelId="{9972F45C-7CCA-46CF-A68D-6BBE0DA07C2D}" type="pres">
      <dgm:prSet presAssocID="{F6433565-443F-46D4-A85A-6870071A0504}" presName="sibTrans" presStyleCnt="0"/>
      <dgm:spPr/>
    </dgm:pt>
    <dgm:pt modelId="{0A722D30-9814-4571-B26C-90D0F5956A36}" type="pres">
      <dgm:prSet presAssocID="{ECC836EC-440E-47C3-86D1-F9EEA31186C5}" presName="compNode" presStyleCnt="0"/>
      <dgm:spPr/>
    </dgm:pt>
    <dgm:pt modelId="{86E1F18C-6D6C-40D1-BFAA-D81EC8B8A515}" type="pres">
      <dgm:prSet presAssocID="{ECC836EC-440E-47C3-86D1-F9EEA31186C5}" presName="bgRect" presStyleLbl="bgShp" presStyleIdx="2" presStyleCnt="4"/>
      <dgm:spPr/>
    </dgm:pt>
    <dgm:pt modelId="{2295DC5C-C63A-48C5-93F7-88CB57231B06}" type="pres">
      <dgm:prSet presAssocID="{ECC836EC-440E-47C3-86D1-F9EEA3118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rular"/>
        </a:ext>
      </dgm:extLst>
    </dgm:pt>
    <dgm:pt modelId="{F8DA8D71-58C6-486A-AA41-55575DE54D2E}" type="pres">
      <dgm:prSet presAssocID="{ECC836EC-440E-47C3-86D1-F9EEA31186C5}" presName="spaceRect" presStyleCnt="0"/>
      <dgm:spPr/>
    </dgm:pt>
    <dgm:pt modelId="{244D0611-3AC0-4879-B6B9-5E817A114782}" type="pres">
      <dgm:prSet presAssocID="{ECC836EC-440E-47C3-86D1-F9EEA31186C5}" presName="parTx" presStyleLbl="revTx" presStyleIdx="2" presStyleCnt="4">
        <dgm:presLayoutVars>
          <dgm:chMax val="0"/>
          <dgm:chPref val="0"/>
        </dgm:presLayoutVars>
      </dgm:prSet>
      <dgm:spPr/>
    </dgm:pt>
    <dgm:pt modelId="{A8717677-A8E5-4F90-B8B9-C7517C7DC808}" type="pres">
      <dgm:prSet presAssocID="{F95E4D54-50FA-4ED5-895A-92CDA98AFBF4}" presName="sibTrans" presStyleCnt="0"/>
      <dgm:spPr/>
    </dgm:pt>
    <dgm:pt modelId="{E89ABB2D-5991-4315-BAFD-BEBC3027E20C}" type="pres">
      <dgm:prSet presAssocID="{E74FE15D-24C1-4B18-A214-8796C69676FB}" presName="compNode" presStyleCnt="0"/>
      <dgm:spPr/>
    </dgm:pt>
    <dgm:pt modelId="{F39976B3-5790-415E-8B4E-C712ABE08466}" type="pres">
      <dgm:prSet presAssocID="{E74FE15D-24C1-4B18-A214-8796C69676FB}" presName="bgRect" presStyleLbl="bgShp" presStyleIdx="3" presStyleCnt="4"/>
      <dgm:spPr/>
    </dgm:pt>
    <dgm:pt modelId="{12226C24-4B9B-4658-9779-62C6BFB06E2C}" type="pres">
      <dgm:prSet presAssocID="{E74FE15D-24C1-4B18-A214-8796C69676F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ahve"/>
        </a:ext>
      </dgm:extLst>
    </dgm:pt>
    <dgm:pt modelId="{6476F960-DBE2-48FB-8E7C-8F58F7C1ED50}" type="pres">
      <dgm:prSet presAssocID="{E74FE15D-24C1-4B18-A214-8796C69676FB}" presName="spaceRect" presStyleCnt="0"/>
      <dgm:spPr/>
    </dgm:pt>
    <dgm:pt modelId="{31B001A1-72E0-4E94-AF18-3755ADD85833}" type="pres">
      <dgm:prSet presAssocID="{E74FE15D-24C1-4B18-A214-8796C69676FB}" presName="parTx" presStyleLbl="revTx" presStyleIdx="3" presStyleCnt="4">
        <dgm:presLayoutVars>
          <dgm:chMax val="0"/>
          <dgm:chPref val="0"/>
        </dgm:presLayoutVars>
      </dgm:prSet>
      <dgm:spPr/>
    </dgm:pt>
  </dgm:ptLst>
  <dgm:cxnLst>
    <dgm:cxn modelId="{C4171F15-23FE-4C22-8E7E-6EC76B80783C}" srcId="{27D2C5FD-F680-491A-94A7-EA7D0F6DAF18}" destId="{E74FE15D-24C1-4B18-A214-8796C69676FB}" srcOrd="3" destOrd="0" parTransId="{ACC6AA51-723F-4AD9-B554-66DB6A3B955C}" sibTransId="{70C6CFE8-5EE4-4077-8B5B-67A062117207}"/>
    <dgm:cxn modelId="{5C9C013E-5573-4F1B-B2BA-39878F23918B}" srcId="{27D2C5FD-F680-491A-94A7-EA7D0F6DAF18}" destId="{64E58C9F-AD4F-49A2-A597-395448849AC9}" srcOrd="0" destOrd="0" parTransId="{D643BE3F-BE88-4144-892E-89156231046A}" sibTransId="{BB8D745B-48E0-4E5C-978F-0E9411EDE2AD}"/>
    <dgm:cxn modelId="{D489F73E-8D38-4982-AC3C-03614D60951C}" type="presOf" srcId="{27D2C5FD-F680-491A-94A7-EA7D0F6DAF18}" destId="{B9395623-72DA-4120-AFB0-3098DF78C4D4}" srcOrd="0" destOrd="0" presId="urn:microsoft.com/office/officeart/2018/2/layout/IconVerticalSolidList"/>
    <dgm:cxn modelId="{C7EA4E63-5493-4DAE-9D14-25E7ABC1CCEB}" type="presOf" srcId="{E74FE15D-24C1-4B18-A214-8796C69676FB}" destId="{31B001A1-72E0-4E94-AF18-3755ADD85833}" srcOrd="0" destOrd="0" presId="urn:microsoft.com/office/officeart/2018/2/layout/IconVerticalSolidList"/>
    <dgm:cxn modelId="{1D60F548-6E06-4BBF-8CB9-4A10B92C861A}" type="presOf" srcId="{64E58C9F-AD4F-49A2-A597-395448849AC9}" destId="{1858A1A2-3A6F-4813-B7E2-3F750B40DE8C}" srcOrd="0" destOrd="0" presId="urn:microsoft.com/office/officeart/2018/2/layout/IconVerticalSolidList"/>
    <dgm:cxn modelId="{39425F7E-84BA-4331-B6CE-38D19D86F373}" type="presOf" srcId="{ECC836EC-440E-47C3-86D1-F9EEA31186C5}" destId="{244D0611-3AC0-4879-B6B9-5E817A114782}" srcOrd="0" destOrd="0" presId="urn:microsoft.com/office/officeart/2018/2/layout/IconVerticalSolidList"/>
    <dgm:cxn modelId="{E25C0687-E259-4B8D-836B-59F67EB8A9C0}" type="presOf" srcId="{49205B85-B4D0-49E9-9C5B-03952C7FDC4F}" destId="{4A1BE9EF-088A-4E42-B7E3-BDC98CBD743D}" srcOrd="0" destOrd="0" presId="urn:microsoft.com/office/officeart/2018/2/layout/IconVerticalSolidList"/>
    <dgm:cxn modelId="{E63ED7A6-1149-4007-9CBA-3E8E20E2229F}" srcId="{27D2C5FD-F680-491A-94A7-EA7D0F6DAF18}" destId="{49205B85-B4D0-49E9-9C5B-03952C7FDC4F}" srcOrd="1" destOrd="0" parTransId="{0FC95D41-4CE4-46ED-A7A2-25FA08FC5626}" sibTransId="{F6433565-443F-46D4-A85A-6870071A0504}"/>
    <dgm:cxn modelId="{243607EC-C028-4997-A7E5-6A7686D87148}" srcId="{27D2C5FD-F680-491A-94A7-EA7D0F6DAF18}" destId="{ECC836EC-440E-47C3-86D1-F9EEA31186C5}" srcOrd="2" destOrd="0" parTransId="{FF883979-89C9-49C3-B27A-661C1F0794E1}" sibTransId="{F95E4D54-50FA-4ED5-895A-92CDA98AFBF4}"/>
    <dgm:cxn modelId="{8B480C4E-0DC4-4CF2-9C1F-674BD31C1D78}" type="presParOf" srcId="{B9395623-72DA-4120-AFB0-3098DF78C4D4}" destId="{C803B1DD-7683-421B-AFBB-AE10077B3471}" srcOrd="0" destOrd="0" presId="urn:microsoft.com/office/officeart/2018/2/layout/IconVerticalSolidList"/>
    <dgm:cxn modelId="{B4415210-22C4-4506-9FB1-20BBBAF99F6C}" type="presParOf" srcId="{C803B1DD-7683-421B-AFBB-AE10077B3471}" destId="{52816B17-EC66-40D0-A284-07204582AB31}" srcOrd="0" destOrd="0" presId="urn:microsoft.com/office/officeart/2018/2/layout/IconVerticalSolidList"/>
    <dgm:cxn modelId="{61731C1E-5F15-489D-8257-D5AA76929A5F}" type="presParOf" srcId="{C803B1DD-7683-421B-AFBB-AE10077B3471}" destId="{F87268BF-E51B-4A52-B691-77C5BCEB1A4E}" srcOrd="1" destOrd="0" presId="urn:microsoft.com/office/officeart/2018/2/layout/IconVerticalSolidList"/>
    <dgm:cxn modelId="{DF6919D5-A7AF-4C79-A71E-BAE2616BDD75}" type="presParOf" srcId="{C803B1DD-7683-421B-AFBB-AE10077B3471}" destId="{743613D9-F045-48A5-A457-B63322CE9F89}" srcOrd="2" destOrd="0" presId="urn:microsoft.com/office/officeart/2018/2/layout/IconVerticalSolidList"/>
    <dgm:cxn modelId="{1E20B7BE-DB0F-4610-A1F8-81F42FAE98FD}" type="presParOf" srcId="{C803B1DD-7683-421B-AFBB-AE10077B3471}" destId="{1858A1A2-3A6F-4813-B7E2-3F750B40DE8C}" srcOrd="3" destOrd="0" presId="urn:microsoft.com/office/officeart/2018/2/layout/IconVerticalSolidList"/>
    <dgm:cxn modelId="{D8AD20C7-2E63-4F68-BFFE-CE116BFE2F64}" type="presParOf" srcId="{B9395623-72DA-4120-AFB0-3098DF78C4D4}" destId="{B7C66FAC-4258-423E-8348-163C66C7E327}" srcOrd="1" destOrd="0" presId="urn:microsoft.com/office/officeart/2018/2/layout/IconVerticalSolidList"/>
    <dgm:cxn modelId="{7440C9A8-E8D7-49B6-BD79-288CF71B2B41}" type="presParOf" srcId="{B9395623-72DA-4120-AFB0-3098DF78C4D4}" destId="{9AD1C7FE-E185-4E56-9238-585CD7D31BD9}" srcOrd="2" destOrd="0" presId="urn:microsoft.com/office/officeart/2018/2/layout/IconVerticalSolidList"/>
    <dgm:cxn modelId="{1B69781C-A3E7-436B-A7A1-39E78E949072}" type="presParOf" srcId="{9AD1C7FE-E185-4E56-9238-585CD7D31BD9}" destId="{AEC60D5C-6B86-4366-B505-56773A187D61}" srcOrd="0" destOrd="0" presId="urn:microsoft.com/office/officeart/2018/2/layout/IconVerticalSolidList"/>
    <dgm:cxn modelId="{33975144-5795-4740-90D2-6ACB7FC5D742}" type="presParOf" srcId="{9AD1C7FE-E185-4E56-9238-585CD7D31BD9}" destId="{E43766AD-94F3-4892-BC09-D29EA6D76BB6}" srcOrd="1" destOrd="0" presId="urn:microsoft.com/office/officeart/2018/2/layout/IconVerticalSolidList"/>
    <dgm:cxn modelId="{63F5610C-CD2D-4D2C-A7C7-BE07D8C5E6BE}" type="presParOf" srcId="{9AD1C7FE-E185-4E56-9238-585CD7D31BD9}" destId="{E78334FD-BBCB-4D99-BC15-57F7E8EC7F7E}" srcOrd="2" destOrd="0" presId="urn:microsoft.com/office/officeart/2018/2/layout/IconVerticalSolidList"/>
    <dgm:cxn modelId="{37F07974-3B4E-4634-AD62-41A2F92463AB}" type="presParOf" srcId="{9AD1C7FE-E185-4E56-9238-585CD7D31BD9}" destId="{4A1BE9EF-088A-4E42-B7E3-BDC98CBD743D}" srcOrd="3" destOrd="0" presId="urn:microsoft.com/office/officeart/2018/2/layout/IconVerticalSolidList"/>
    <dgm:cxn modelId="{E2DEA4F6-C19E-4D0B-865C-FE41089D95EC}" type="presParOf" srcId="{B9395623-72DA-4120-AFB0-3098DF78C4D4}" destId="{9972F45C-7CCA-46CF-A68D-6BBE0DA07C2D}" srcOrd="3" destOrd="0" presId="urn:microsoft.com/office/officeart/2018/2/layout/IconVerticalSolidList"/>
    <dgm:cxn modelId="{ABA31CA9-897E-4132-867C-A810401A7A83}" type="presParOf" srcId="{B9395623-72DA-4120-AFB0-3098DF78C4D4}" destId="{0A722D30-9814-4571-B26C-90D0F5956A36}" srcOrd="4" destOrd="0" presId="urn:microsoft.com/office/officeart/2018/2/layout/IconVerticalSolidList"/>
    <dgm:cxn modelId="{C096BC5C-3406-44CD-8289-62AF212F098D}" type="presParOf" srcId="{0A722D30-9814-4571-B26C-90D0F5956A36}" destId="{86E1F18C-6D6C-40D1-BFAA-D81EC8B8A515}" srcOrd="0" destOrd="0" presId="urn:microsoft.com/office/officeart/2018/2/layout/IconVerticalSolidList"/>
    <dgm:cxn modelId="{7408FBFE-DB79-42FE-919B-AEB205AB591F}" type="presParOf" srcId="{0A722D30-9814-4571-B26C-90D0F5956A36}" destId="{2295DC5C-C63A-48C5-93F7-88CB57231B06}" srcOrd="1" destOrd="0" presId="urn:microsoft.com/office/officeart/2018/2/layout/IconVerticalSolidList"/>
    <dgm:cxn modelId="{21626F6E-B526-47DB-ABE5-FBF290C2B815}" type="presParOf" srcId="{0A722D30-9814-4571-B26C-90D0F5956A36}" destId="{F8DA8D71-58C6-486A-AA41-55575DE54D2E}" srcOrd="2" destOrd="0" presId="urn:microsoft.com/office/officeart/2018/2/layout/IconVerticalSolidList"/>
    <dgm:cxn modelId="{FFB6E6B3-99E1-4C60-A034-3ADC978E5F34}" type="presParOf" srcId="{0A722D30-9814-4571-B26C-90D0F5956A36}" destId="{244D0611-3AC0-4879-B6B9-5E817A114782}" srcOrd="3" destOrd="0" presId="urn:microsoft.com/office/officeart/2018/2/layout/IconVerticalSolidList"/>
    <dgm:cxn modelId="{5DD3DE47-B065-4517-A8AC-22D24CC2EBDE}" type="presParOf" srcId="{B9395623-72DA-4120-AFB0-3098DF78C4D4}" destId="{A8717677-A8E5-4F90-B8B9-C7517C7DC808}" srcOrd="5" destOrd="0" presId="urn:microsoft.com/office/officeart/2018/2/layout/IconVerticalSolidList"/>
    <dgm:cxn modelId="{BD898FAF-A28B-400D-926F-B57B3C49AD84}" type="presParOf" srcId="{B9395623-72DA-4120-AFB0-3098DF78C4D4}" destId="{E89ABB2D-5991-4315-BAFD-BEBC3027E20C}" srcOrd="6" destOrd="0" presId="urn:microsoft.com/office/officeart/2018/2/layout/IconVerticalSolidList"/>
    <dgm:cxn modelId="{2E8EF91F-BA64-4F4B-BC9D-E6C6A0A2537D}" type="presParOf" srcId="{E89ABB2D-5991-4315-BAFD-BEBC3027E20C}" destId="{F39976B3-5790-415E-8B4E-C712ABE08466}" srcOrd="0" destOrd="0" presId="urn:microsoft.com/office/officeart/2018/2/layout/IconVerticalSolidList"/>
    <dgm:cxn modelId="{96199494-AF73-4542-BAD0-3C18D046A8D3}" type="presParOf" srcId="{E89ABB2D-5991-4315-BAFD-BEBC3027E20C}" destId="{12226C24-4B9B-4658-9779-62C6BFB06E2C}" srcOrd="1" destOrd="0" presId="urn:microsoft.com/office/officeart/2018/2/layout/IconVerticalSolidList"/>
    <dgm:cxn modelId="{EBA5977A-8913-4BF6-89C0-CD8AEDAE0574}" type="presParOf" srcId="{E89ABB2D-5991-4315-BAFD-BEBC3027E20C}" destId="{6476F960-DBE2-48FB-8E7C-8F58F7C1ED50}" srcOrd="2" destOrd="0" presId="urn:microsoft.com/office/officeart/2018/2/layout/IconVerticalSolidList"/>
    <dgm:cxn modelId="{9BCD1256-F4BB-4E04-8183-3F9C9DF726F3}" type="presParOf" srcId="{E89ABB2D-5991-4315-BAFD-BEBC3027E20C}" destId="{31B001A1-72E0-4E94-AF18-3755ADD858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32A0C-6CB3-45FC-B640-2616E9D09622}">
      <dsp:nvSpPr>
        <dsp:cNvPr id="0" name=""/>
        <dsp:cNvSpPr/>
      </dsp:nvSpPr>
      <dsp:spPr>
        <a:xfrm>
          <a:off x="3170" y="232216"/>
          <a:ext cx="2514897" cy="150893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dirty="0"/>
            <a:t>Karbonhidratlar</a:t>
          </a:r>
          <a:endParaRPr lang="en-US" sz="2800" kern="1200" dirty="0"/>
        </a:p>
      </dsp:txBody>
      <dsp:txXfrm>
        <a:off x="3170" y="232216"/>
        <a:ext cx="2514897" cy="1508938"/>
      </dsp:txXfrm>
    </dsp:sp>
    <dsp:sp modelId="{245F86F7-8D42-4991-A073-BA10B16BDEF8}">
      <dsp:nvSpPr>
        <dsp:cNvPr id="0" name=""/>
        <dsp:cNvSpPr/>
      </dsp:nvSpPr>
      <dsp:spPr>
        <a:xfrm>
          <a:off x="2769557" y="232216"/>
          <a:ext cx="2514897" cy="1508938"/>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dirty="0"/>
            <a:t>Lipitler </a:t>
          </a:r>
          <a:endParaRPr lang="en-US" sz="2800" kern="1200" dirty="0"/>
        </a:p>
      </dsp:txBody>
      <dsp:txXfrm>
        <a:off x="2769557" y="232216"/>
        <a:ext cx="2514897" cy="1508938"/>
      </dsp:txXfrm>
    </dsp:sp>
    <dsp:sp modelId="{1596A103-8AD1-4592-A164-0281EBFFE75A}">
      <dsp:nvSpPr>
        <dsp:cNvPr id="0" name=""/>
        <dsp:cNvSpPr/>
      </dsp:nvSpPr>
      <dsp:spPr>
        <a:xfrm>
          <a:off x="5535944" y="232216"/>
          <a:ext cx="2514897" cy="1508938"/>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dirty="0"/>
            <a:t>Azotlu Bileşikler </a:t>
          </a:r>
          <a:endParaRPr lang="en-US" sz="2800" kern="1200" dirty="0"/>
        </a:p>
      </dsp:txBody>
      <dsp:txXfrm>
        <a:off x="5535944" y="232216"/>
        <a:ext cx="2514897" cy="1508938"/>
      </dsp:txXfrm>
    </dsp:sp>
    <dsp:sp modelId="{CC0BCB94-8E36-4F85-8107-65109B59DB7F}">
      <dsp:nvSpPr>
        <dsp:cNvPr id="0" name=""/>
        <dsp:cNvSpPr/>
      </dsp:nvSpPr>
      <dsp:spPr>
        <a:xfrm>
          <a:off x="8302332" y="232216"/>
          <a:ext cx="2514897" cy="1508938"/>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a:t>Vitaminler </a:t>
          </a:r>
          <a:endParaRPr lang="en-US" sz="2800" kern="1200"/>
        </a:p>
      </dsp:txBody>
      <dsp:txXfrm>
        <a:off x="8302332" y="232216"/>
        <a:ext cx="2514897" cy="1508938"/>
      </dsp:txXfrm>
    </dsp:sp>
    <dsp:sp modelId="{784C6AE5-E912-4144-904C-A78F5905CB95}">
      <dsp:nvSpPr>
        <dsp:cNvPr id="0" name=""/>
        <dsp:cNvSpPr/>
      </dsp:nvSpPr>
      <dsp:spPr>
        <a:xfrm>
          <a:off x="3170" y="1992644"/>
          <a:ext cx="2514897" cy="1508938"/>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a:t>Mineraller </a:t>
          </a:r>
          <a:endParaRPr lang="en-US" sz="2800" kern="1200"/>
        </a:p>
      </dsp:txBody>
      <dsp:txXfrm>
        <a:off x="3170" y="1992644"/>
        <a:ext cx="2514897" cy="1508938"/>
      </dsp:txXfrm>
    </dsp:sp>
    <dsp:sp modelId="{0A2F3CB7-4172-480B-8D89-B1B703BA1B3E}">
      <dsp:nvSpPr>
        <dsp:cNvPr id="0" name=""/>
        <dsp:cNvSpPr/>
      </dsp:nvSpPr>
      <dsp:spPr>
        <a:xfrm>
          <a:off x="2769557" y="1992644"/>
          <a:ext cx="2514897" cy="1508938"/>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a:t>Alkoloidler</a:t>
          </a:r>
          <a:endParaRPr lang="en-US" sz="2800" kern="1200"/>
        </a:p>
      </dsp:txBody>
      <dsp:txXfrm>
        <a:off x="2769557" y="1992644"/>
        <a:ext cx="2514897" cy="1508938"/>
      </dsp:txXfrm>
    </dsp:sp>
    <dsp:sp modelId="{EA579B50-DF11-4AF9-A203-03671D011294}">
      <dsp:nvSpPr>
        <dsp:cNvPr id="0" name=""/>
        <dsp:cNvSpPr/>
      </dsp:nvSpPr>
      <dsp:spPr>
        <a:xfrm>
          <a:off x="5535944" y="1992644"/>
          <a:ext cx="2514897" cy="1508938"/>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a:t>Fenolik Bileşikler</a:t>
          </a:r>
          <a:endParaRPr lang="en-US" sz="2800" kern="1200"/>
        </a:p>
      </dsp:txBody>
      <dsp:txXfrm>
        <a:off x="5535944" y="1992644"/>
        <a:ext cx="2514897" cy="1508938"/>
      </dsp:txXfrm>
    </dsp:sp>
    <dsp:sp modelId="{A454CF90-F920-45EB-9392-3DC65D80CD1D}">
      <dsp:nvSpPr>
        <dsp:cNvPr id="0" name=""/>
        <dsp:cNvSpPr/>
      </dsp:nvSpPr>
      <dsp:spPr>
        <a:xfrm>
          <a:off x="8302332" y="1992644"/>
          <a:ext cx="2514897" cy="150893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800" kern="1200"/>
            <a:t>ve binlercesi...</a:t>
          </a:r>
          <a:endParaRPr lang="en-US" sz="2800" kern="1200"/>
        </a:p>
      </dsp:txBody>
      <dsp:txXfrm>
        <a:off x="8302332" y="1992644"/>
        <a:ext cx="2514897" cy="1508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88E74-ACBE-44DD-B069-596A647CE3FE}">
      <dsp:nvSpPr>
        <dsp:cNvPr id="0" name=""/>
        <dsp:cNvSpPr/>
      </dsp:nvSpPr>
      <dsp:spPr>
        <a:xfrm>
          <a:off x="0" y="242424"/>
          <a:ext cx="6263640" cy="11512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tr-TR" sz="4800" b="1" kern="1200" dirty="0"/>
            <a:t>Meta Analizi</a:t>
          </a:r>
          <a:endParaRPr lang="en-US" sz="4800" b="1" kern="1200" dirty="0"/>
        </a:p>
      </dsp:txBody>
      <dsp:txXfrm>
        <a:off x="56201" y="298625"/>
        <a:ext cx="6151238" cy="1038877"/>
      </dsp:txXfrm>
    </dsp:sp>
    <dsp:sp modelId="{E54821B7-6A84-4A6F-86EA-1ACC87E73E74}">
      <dsp:nvSpPr>
        <dsp:cNvPr id="0" name=""/>
        <dsp:cNvSpPr/>
      </dsp:nvSpPr>
      <dsp:spPr>
        <a:xfrm>
          <a:off x="0" y="1531944"/>
          <a:ext cx="6263640" cy="115127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tr-TR" sz="4800" b="1" kern="1200" dirty="0"/>
            <a:t>Kesitsel Çalışma </a:t>
          </a:r>
          <a:endParaRPr lang="en-US" sz="4800" b="1" kern="1200" dirty="0"/>
        </a:p>
      </dsp:txBody>
      <dsp:txXfrm>
        <a:off x="56201" y="1588145"/>
        <a:ext cx="6151238" cy="1038877"/>
      </dsp:txXfrm>
    </dsp:sp>
    <dsp:sp modelId="{8A308ADA-65C8-4161-BF54-FB03E8101ED1}">
      <dsp:nvSpPr>
        <dsp:cNvPr id="0" name=""/>
        <dsp:cNvSpPr/>
      </dsp:nvSpPr>
      <dsp:spPr>
        <a:xfrm>
          <a:off x="0" y="2821464"/>
          <a:ext cx="6263640" cy="115127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tr-TR" sz="4800" b="1" kern="1200" dirty="0"/>
            <a:t>Vaka Kontrol Çalışması</a:t>
          </a:r>
          <a:endParaRPr lang="en-US" sz="4800" b="1" kern="1200" dirty="0"/>
        </a:p>
      </dsp:txBody>
      <dsp:txXfrm>
        <a:off x="56201" y="2877665"/>
        <a:ext cx="6151238" cy="1038877"/>
      </dsp:txXfrm>
    </dsp:sp>
    <dsp:sp modelId="{A0EF824F-258C-4812-A733-A59AA7510C13}">
      <dsp:nvSpPr>
        <dsp:cNvPr id="0" name=""/>
        <dsp:cNvSpPr/>
      </dsp:nvSpPr>
      <dsp:spPr>
        <a:xfrm>
          <a:off x="0" y="4110983"/>
          <a:ext cx="6263640" cy="11512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tr-TR" sz="4800" b="1" kern="1200" dirty="0"/>
            <a:t>Kohort Tipi Çalışma</a:t>
          </a:r>
          <a:endParaRPr lang="en-US" sz="4800" b="1" kern="1200" dirty="0"/>
        </a:p>
      </dsp:txBody>
      <dsp:txXfrm>
        <a:off x="56201" y="4167184"/>
        <a:ext cx="6151238" cy="10388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12128-299F-43E0-AEEC-19C7F7709979}">
      <dsp:nvSpPr>
        <dsp:cNvPr id="0" name=""/>
        <dsp:cNvSpPr/>
      </dsp:nvSpPr>
      <dsp:spPr>
        <a:xfrm>
          <a:off x="0" y="426339"/>
          <a:ext cx="10515600" cy="17046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Meta analiz; belirli bir konuda yapılmış, birbirinden bağımsız, birden çok çalışmanın sonuçlarını birleştirme ve elde edilen araştırma bulgularının istatistiksel analizini yapma yöntemidir. </a:t>
          </a:r>
          <a:endParaRPr lang="en-US" sz="3100" kern="1200"/>
        </a:p>
      </dsp:txBody>
      <dsp:txXfrm>
        <a:off x="83216" y="509555"/>
        <a:ext cx="10349168" cy="1538258"/>
      </dsp:txXfrm>
    </dsp:sp>
    <dsp:sp modelId="{461C2728-54BB-460A-9A8E-BA74D8FFA39B}">
      <dsp:nvSpPr>
        <dsp:cNvPr id="0" name=""/>
        <dsp:cNvSpPr/>
      </dsp:nvSpPr>
      <dsp:spPr>
        <a:xfrm>
          <a:off x="0" y="2220309"/>
          <a:ext cx="10515600" cy="17046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Meta-analizi, klinikçilere ve tıbbi araştırmacılara çeşitli çalışmaların sonuçlarını özetleyen nicel yöntemler sunar ve sonuçların birleştirilmesi ile ortak yargıya ulaşmalarını sağlar.</a:t>
          </a:r>
          <a:endParaRPr lang="en-US" sz="3100" kern="1200"/>
        </a:p>
      </dsp:txBody>
      <dsp:txXfrm>
        <a:off x="83216" y="2303525"/>
        <a:ext cx="10349168" cy="15382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12A4-C46A-4B93-B612-BDBC52E8F3E6}">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57ADCB-0A47-4D0B-9882-E48CC24F0CCA}">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kern="1200"/>
            <a:t>Vaka kontrol çalışması, genellikle (ama her zaman değil) geriye doğru çalışır. </a:t>
          </a:r>
          <a:endParaRPr lang="en-US" sz="2400" kern="1200"/>
        </a:p>
      </dsp:txBody>
      <dsp:txXfrm>
        <a:off x="0" y="2703"/>
        <a:ext cx="6900512" cy="1843578"/>
      </dsp:txXfrm>
    </dsp:sp>
    <dsp:sp modelId="{9E13AE26-E910-484F-BA48-BA1E3C1540F5}">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46AEB7-AA66-4B08-9850-70E1C4DFE749}">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kern="1200"/>
            <a:t>Önce bir sonlanım belirlenir (mesela bir hastalık) ve geriye dönük olarak bu hastalığa yol açmış olabilecek maruziyetler sorgulanır ya da araştırılır. Bu gruba “vaka grubu” adı verilir. </a:t>
          </a:r>
          <a:endParaRPr lang="en-US" sz="2400" kern="1200"/>
        </a:p>
      </dsp:txBody>
      <dsp:txXfrm>
        <a:off x="0" y="1846281"/>
        <a:ext cx="6900512" cy="1843578"/>
      </dsp:txXfrm>
    </dsp:sp>
    <dsp:sp modelId="{B19890C9-291D-4A99-944A-0B773A0B93CB}">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F82561-CDA1-4D8D-9869-F7991814672D}">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kern="1200"/>
            <a:t>Vaka grubunun geldiği toplumdan benzer özellikte bir kontrol grubu alınarak bu grubun da geriye dönük maruziyetleri sorgulanır ve iki grup arasında maruziyet prevalansları ya da miktarları karşılaştırılır.</a:t>
          </a:r>
          <a:endParaRPr lang="en-US" sz="2400" kern="1200"/>
        </a:p>
      </dsp:txBody>
      <dsp:txXfrm>
        <a:off x="0" y="3689859"/>
        <a:ext cx="6900512" cy="18435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A0FCD-5715-4037-8BB4-ACD5860AEA86}">
      <dsp:nvSpPr>
        <dsp:cNvPr id="0" name=""/>
        <dsp:cNvSpPr/>
      </dsp:nvSpPr>
      <dsp:spPr>
        <a:xfrm>
          <a:off x="0" y="730336"/>
          <a:ext cx="6263640" cy="63560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b="1" kern="1200" dirty="0"/>
            <a:t>Adenozin reseptörleri üzerine antagonist etki</a:t>
          </a:r>
          <a:endParaRPr lang="en-US" sz="1600" b="1" kern="1200" dirty="0"/>
        </a:p>
      </dsp:txBody>
      <dsp:txXfrm>
        <a:off x="31028" y="761364"/>
        <a:ext cx="6201584" cy="573546"/>
      </dsp:txXfrm>
    </dsp:sp>
    <dsp:sp modelId="{DF266A0A-3732-4BDE-92DF-361FAD1E44A7}">
      <dsp:nvSpPr>
        <dsp:cNvPr id="0" name=""/>
        <dsp:cNvSpPr/>
      </dsp:nvSpPr>
      <dsp:spPr>
        <a:xfrm>
          <a:off x="0" y="1412018"/>
          <a:ext cx="6263640" cy="635602"/>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b="1" kern="1200" dirty="0"/>
            <a:t>Fosfodiesterazların inhibasyonu (sikliknukleotidlerde artış) </a:t>
          </a:r>
          <a:endParaRPr lang="en-US" sz="1600" b="1" kern="1200" dirty="0"/>
        </a:p>
      </dsp:txBody>
      <dsp:txXfrm>
        <a:off x="31028" y="1443046"/>
        <a:ext cx="6201584" cy="573546"/>
      </dsp:txXfrm>
    </dsp:sp>
    <dsp:sp modelId="{416CC35C-5AA0-41BA-AAD7-8D0F49BBB60B}">
      <dsp:nvSpPr>
        <dsp:cNvPr id="0" name=""/>
        <dsp:cNvSpPr/>
      </dsp:nvSpPr>
      <dsp:spPr>
        <a:xfrm>
          <a:off x="0" y="2093701"/>
          <a:ext cx="6263640" cy="635602"/>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b="1" kern="1200" dirty="0"/>
            <a:t>MSS aktivasyonu (adrenal bezlerden katekolamin salınımı)</a:t>
          </a:r>
          <a:endParaRPr lang="en-US" sz="1600" b="1" kern="1200" dirty="0"/>
        </a:p>
      </dsp:txBody>
      <dsp:txXfrm>
        <a:off x="31028" y="2124729"/>
        <a:ext cx="6201584" cy="573546"/>
      </dsp:txXfrm>
    </dsp:sp>
    <dsp:sp modelId="{7545AAD1-FF5E-4CDA-A0E7-66CA6D68FCA9}">
      <dsp:nvSpPr>
        <dsp:cNvPr id="0" name=""/>
        <dsp:cNvSpPr/>
      </dsp:nvSpPr>
      <dsp:spPr>
        <a:xfrm>
          <a:off x="0" y="2775383"/>
          <a:ext cx="6263640" cy="635602"/>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b="1" kern="1200" dirty="0"/>
            <a:t>Adrenal korteksin uyarılması (kortikosteroidlerin salınımı) </a:t>
          </a:r>
          <a:endParaRPr lang="en-US" sz="1600" b="1" kern="1200" dirty="0"/>
        </a:p>
      </dsp:txBody>
      <dsp:txXfrm>
        <a:off x="31028" y="2806411"/>
        <a:ext cx="6201584" cy="573546"/>
      </dsp:txXfrm>
    </dsp:sp>
    <dsp:sp modelId="{6DEE98B4-22B6-40DA-9CB8-115042E59E48}">
      <dsp:nvSpPr>
        <dsp:cNvPr id="0" name=""/>
        <dsp:cNvSpPr/>
      </dsp:nvSpPr>
      <dsp:spPr>
        <a:xfrm>
          <a:off x="0" y="3457066"/>
          <a:ext cx="6263640" cy="635602"/>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b="1" kern="1200" dirty="0"/>
            <a:t>Renal etkiler (diürez, natriürez, RAAS sistemin aktivasyonu) </a:t>
          </a:r>
          <a:endParaRPr lang="en-US" sz="1600" b="1" kern="1200" dirty="0"/>
        </a:p>
      </dsp:txBody>
      <dsp:txXfrm>
        <a:off x="31028" y="3488094"/>
        <a:ext cx="6201584" cy="573546"/>
      </dsp:txXfrm>
    </dsp:sp>
    <dsp:sp modelId="{7F570BC7-2EE0-427A-95E5-302AEA83AC3E}">
      <dsp:nvSpPr>
        <dsp:cNvPr id="0" name=""/>
        <dsp:cNvSpPr/>
      </dsp:nvSpPr>
      <dsp:spPr>
        <a:xfrm>
          <a:off x="0" y="4138749"/>
          <a:ext cx="6263640" cy="63560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b="1" kern="1200" dirty="0"/>
            <a:t>Ayrıca etken maddeler serum LDL ve toplam kolesterol düzeyine, toplam plazma homosistein seviyesine ve hipertansiyona etki edebilir.</a:t>
          </a:r>
          <a:endParaRPr lang="en-US" sz="1600" b="1" kern="1200" dirty="0"/>
        </a:p>
      </dsp:txBody>
      <dsp:txXfrm>
        <a:off x="31028" y="4169777"/>
        <a:ext cx="6201584" cy="5735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B292F-E825-4BB0-967F-F1C1908B41B3}">
      <dsp:nvSpPr>
        <dsp:cNvPr id="0" name=""/>
        <dsp:cNvSpPr/>
      </dsp:nvSpPr>
      <dsp:spPr>
        <a:xfrm>
          <a:off x="0" y="2124"/>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5FBAA-8C82-4215-B260-33BA495AB0FC}">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tr-TR" sz="2200" kern="1200"/>
            <a:t>Ancak kahve tüketiminin koroner kalp hastalığı riskini artırdığına dair yapılan çalışmaların sonuçları çelişkilidir.</a:t>
          </a:r>
          <a:endParaRPr lang="en-US" sz="2200" kern="1200"/>
        </a:p>
      </dsp:txBody>
      <dsp:txXfrm>
        <a:off x="0" y="2124"/>
        <a:ext cx="10515600" cy="1449029"/>
      </dsp:txXfrm>
    </dsp:sp>
    <dsp:sp modelId="{145840A6-BF29-4986-BB27-90A047A8E6CE}">
      <dsp:nvSpPr>
        <dsp:cNvPr id="0" name=""/>
        <dsp:cNvSpPr/>
      </dsp:nvSpPr>
      <dsp:spPr>
        <a:xfrm>
          <a:off x="0" y="1451154"/>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F578DC-E074-4F52-8C0B-EB80745ABE94}">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tr-TR" sz="2200" kern="1200"/>
            <a:t>Sofi ve ark.nın vaka kontrol ve 10 kohort çalışmasından oluşan meta analiz çalışmasında; vaka kontrol çalışmalarında, fazla miktarda kahve tüketimiyle KKH arasında anlamlı ilişki saptanmasına rağmen, uzun vadeli kohort çalışmalarda bu ilişki bulunmamıştır. </a:t>
          </a:r>
          <a:endParaRPr lang="en-US" sz="2200" kern="1200"/>
        </a:p>
      </dsp:txBody>
      <dsp:txXfrm>
        <a:off x="0" y="1451154"/>
        <a:ext cx="10515600" cy="1449029"/>
      </dsp:txXfrm>
    </dsp:sp>
    <dsp:sp modelId="{050B0B15-1DC3-4B6C-8E2B-13C73FDAD33A}">
      <dsp:nvSpPr>
        <dsp:cNvPr id="0" name=""/>
        <dsp:cNvSpPr/>
      </dsp:nvSpPr>
      <dsp:spPr>
        <a:xfrm>
          <a:off x="0" y="2900183"/>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E8DB81-7FAF-47F9-A2F6-56E5F744AA8B}">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tr-TR" sz="2200" kern="1200"/>
            <a:t>Garcia ve ark.’nın çalışmasında ise kahve tüketiminin KKH riskini artırdığına dair herhangi bir kanıt gösterilmemiş olup, Kleemola ve ark.’nın çalışması da bu sonucu desteklemektedir.</a:t>
          </a:r>
          <a:endParaRPr lang="en-US" sz="2200" kern="1200"/>
        </a:p>
      </dsp:txBody>
      <dsp:txXfrm>
        <a:off x="0" y="2900183"/>
        <a:ext cx="10515600" cy="14490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16B17-EC66-40D0-A284-07204582AB31}">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268BF-E51B-4A52-B691-77C5BCEB1A4E}">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58A1A2-3A6F-4813-B7E2-3F750B40DE8C}">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tr-TR" sz="1700" kern="1200"/>
            <a:t>Hipertansiyon, kanın damarlardan geçerken yüksek basınç uygulaması ve bu basınçla damar duvarı yüzeyinde tahribata yol açması sonucu meydana gelen rahatsızlıktır. </a:t>
          </a:r>
          <a:endParaRPr lang="en-US" sz="1700" kern="1200"/>
        </a:p>
      </dsp:txBody>
      <dsp:txXfrm>
        <a:off x="1058686" y="1808"/>
        <a:ext cx="9456913" cy="916611"/>
      </dsp:txXfrm>
    </dsp:sp>
    <dsp:sp modelId="{AEC60D5C-6B86-4366-B505-56773A187D61}">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766AD-94F3-4892-BC09-D29EA6D76BB6}">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BE9EF-088A-4E42-B7E3-BDC98CBD743D}">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tr-TR" sz="1700" kern="1200"/>
            <a:t>Genel olarak kan akışının bozulmasına neden olan hipertansiyon koroner kalp hastalıkları ve inme için risk faktörü oluşturur. </a:t>
          </a:r>
          <a:endParaRPr lang="en-US" sz="1700" kern="1200"/>
        </a:p>
      </dsp:txBody>
      <dsp:txXfrm>
        <a:off x="1058686" y="1147573"/>
        <a:ext cx="9456913" cy="916611"/>
      </dsp:txXfrm>
    </dsp:sp>
    <dsp:sp modelId="{86E1F18C-6D6C-40D1-BFAA-D81EC8B8A515}">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95DC5C-C63A-48C5-93F7-88CB57231B06}">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4D0611-3AC0-4879-B6B9-5E817A114782}">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tr-TR" sz="1700" kern="1200"/>
            <a:t>Kahvenin kan basıncına etkisi konusu ele alındığında, yapılan çalışmalarda üç farklı sonuca varıldığı görülmüştür. Bunlar kahvenin kan basıncına olumlu etki etmesi, olumsuz etki etmesi ve hiçbir etki etmemesi sonuçlarıdır. </a:t>
          </a:r>
          <a:endParaRPr lang="en-US" sz="1700" kern="1200"/>
        </a:p>
      </dsp:txBody>
      <dsp:txXfrm>
        <a:off x="1058686" y="2293338"/>
        <a:ext cx="9456913" cy="916611"/>
      </dsp:txXfrm>
    </dsp:sp>
    <dsp:sp modelId="{F39976B3-5790-415E-8B4E-C712ABE08466}">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226C24-4B9B-4658-9779-62C6BFB06E2C}">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001A1-72E0-4E94-AF18-3755ADD85833}">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tr-TR" sz="1700" kern="1200"/>
            <a:t>Kafein tüketmeyen kişilerde kan basıncının artması akut kan basıncı artışıyla ilişkilendirilirken, kahve tüketen kişilerde ihmal edilebilir düzeyde kan basıncında artış gözlenmektedir. </a:t>
          </a:r>
          <a:endParaRPr lang="en-US" sz="1700" kern="1200"/>
        </a:p>
      </dsp:txBody>
      <dsp:txXfrm>
        <a:off x="1058686" y="3439103"/>
        <a:ext cx="9456913" cy="9166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BDF2A-88FA-48E3-A249-645C08D9DA58}" type="datetimeFigureOut">
              <a:rPr lang="tr-TR" smtClean="0"/>
              <a:t>24.03.2022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C0442-CE96-4B89-A4C0-B5B24273DBB5}" type="slidenum">
              <a:rPr lang="tr-TR" smtClean="0"/>
              <a:t>‹#›</a:t>
            </a:fld>
            <a:endParaRPr lang="tr-TR"/>
          </a:p>
        </p:txBody>
      </p:sp>
    </p:spTree>
    <p:extLst>
      <p:ext uri="{BB962C8B-B14F-4D97-AF65-F5344CB8AC3E}">
        <p14:creationId xmlns:p14="http://schemas.microsoft.com/office/powerpoint/2010/main" val="1454072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122C0442-CE96-4B89-A4C0-B5B24273DBB5}" type="slidenum">
              <a:rPr lang="tr-TR" smtClean="0"/>
              <a:t>8</a:t>
            </a:fld>
            <a:endParaRPr lang="tr-TR"/>
          </a:p>
        </p:txBody>
      </p:sp>
    </p:spTree>
    <p:extLst>
      <p:ext uri="{BB962C8B-B14F-4D97-AF65-F5344CB8AC3E}">
        <p14:creationId xmlns:p14="http://schemas.microsoft.com/office/powerpoint/2010/main" val="134280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122C0442-CE96-4B89-A4C0-B5B24273DBB5}" type="slidenum">
              <a:rPr lang="tr-TR" smtClean="0"/>
              <a:t>17</a:t>
            </a:fld>
            <a:endParaRPr lang="tr-TR"/>
          </a:p>
        </p:txBody>
      </p:sp>
    </p:spTree>
    <p:extLst>
      <p:ext uri="{BB962C8B-B14F-4D97-AF65-F5344CB8AC3E}">
        <p14:creationId xmlns:p14="http://schemas.microsoft.com/office/powerpoint/2010/main" val="107052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BEBCF1-482B-41B7-8DF2-09ED1E95B887}"/>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F29229E-2D2F-45A4-8A02-48E6FA04A7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9990781-2C8C-4062-933F-F087D92710BB}"/>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5" name="Alt Bilgi Yer Tutucusu 4">
            <a:extLst>
              <a:ext uri="{FF2B5EF4-FFF2-40B4-BE49-F238E27FC236}">
                <a16:creationId xmlns:a16="http://schemas.microsoft.com/office/drawing/2014/main" id="{92EC77ED-6565-4572-8B67-6BC46A67D01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951BF16-D410-4983-AEB9-F485B8B63F10}"/>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1515692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66EEE-972E-4138-AE47-7033EDEA21C5}"/>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7AC6C15-2683-45A5-8832-CC96D50F1191}"/>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4C8C6CF-1C00-4034-9AB6-C3D914FFBEFF}"/>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5" name="Alt Bilgi Yer Tutucusu 4">
            <a:extLst>
              <a:ext uri="{FF2B5EF4-FFF2-40B4-BE49-F238E27FC236}">
                <a16:creationId xmlns:a16="http://schemas.microsoft.com/office/drawing/2014/main" id="{9D474127-9FE7-461D-ADA5-5377E88536E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A32CE86-F676-4763-A9AC-50FD6037828F}"/>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66161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5747A739-67EC-4C89-9CE6-FF186BA4D15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2A7491C-9EF8-479B-8C79-08D4AFEB59A4}"/>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B63F31E-A252-4BEA-AEB7-8D5E8770ACBC}"/>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5" name="Alt Bilgi Yer Tutucusu 4">
            <a:extLst>
              <a:ext uri="{FF2B5EF4-FFF2-40B4-BE49-F238E27FC236}">
                <a16:creationId xmlns:a16="http://schemas.microsoft.com/office/drawing/2014/main" id="{8B6B0756-7D01-45AA-90C6-ABE965C3EED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6529FAD-8FD4-4456-AB9D-A35D9DBA544F}"/>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680171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0E3C9C-C8A7-4D8B-BFC6-0AC9024223C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D6D7A31-CF6E-407C-80A2-FCEBBB8993AD}"/>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E422238-9A38-4924-81D7-C4A18E0F3B75}"/>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5" name="Alt Bilgi Yer Tutucusu 4">
            <a:extLst>
              <a:ext uri="{FF2B5EF4-FFF2-40B4-BE49-F238E27FC236}">
                <a16:creationId xmlns:a16="http://schemas.microsoft.com/office/drawing/2014/main" id="{5A93ECB0-6D08-4D89-AA6E-C32AF8AB5AB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C87457E-2DFF-4389-B1B6-2871827DC203}"/>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2648887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C82459-CB47-4F03-88D8-3A8DC2E0FC4F}"/>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A25EC27-B417-449B-8E8B-DEBD82C879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06C0268-6D52-4E2F-A4D4-BB762A495B63}"/>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5" name="Alt Bilgi Yer Tutucusu 4">
            <a:extLst>
              <a:ext uri="{FF2B5EF4-FFF2-40B4-BE49-F238E27FC236}">
                <a16:creationId xmlns:a16="http://schemas.microsoft.com/office/drawing/2014/main" id="{00E2449C-0CA5-47AB-9C6A-54C58A5B296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1DAACDB-5394-4282-91F9-DE75599CA534}"/>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170593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ED4D19-0837-44A1-BDC2-3846EF5B7D1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60B0A3D-16DC-47D3-9625-9FFE6592A7D1}"/>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34B3398-847C-4941-A48D-7F8D704B610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3C79B94-D541-47FA-BBBB-F813C472185D}"/>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6" name="Alt Bilgi Yer Tutucusu 5">
            <a:extLst>
              <a:ext uri="{FF2B5EF4-FFF2-40B4-BE49-F238E27FC236}">
                <a16:creationId xmlns:a16="http://schemas.microsoft.com/office/drawing/2014/main" id="{9FA1C29E-EC19-403F-87A3-75965BFC7E2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1D8B176-922C-45BE-AFBA-B8ECE40669D2}"/>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1239274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397FFD-6CF2-4B52-A158-79B68F0A87BC}"/>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A33593B-E033-4DCA-B86D-15B8404EC1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4BA428E2-50A4-42A1-98EB-BD8BD287B6C2}"/>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E2137862-5B5C-4D45-84D4-741D3180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7EA54DDE-F6B2-4138-AFF6-EF7AFB3EBC73}"/>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1536D20F-B7F3-44B9-9861-BCC8F2F6DDA4}"/>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8" name="Alt Bilgi Yer Tutucusu 7">
            <a:extLst>
              <a:ext uri="{FF2B5EF4-FFF2-40B4-BE49-F238E27FC236}">
                <a16:creationId xmlns:a16="http://schemas.microsoft.com/office/drawing/2014/main" id="{6EC7BDA6-7177-45A2-B474-5B48C35C08DD}"/>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A54100D-D94C-4DF8-9B87-7926DB3CAB9F}"/>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141040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82F803-0BDF-4E00-9F1D-9C298534D56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43B2EE09-C0D5-4D44-AB41-887E9F7EA08A}"/>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4" name="Alt Bilgi Yer Tutucusu 3">
            <a:extLst>
              <a:ext uri="{FF2B5EF4-FFF2-40B4-BE49-F238E27FC236}">
                <a16:creationId xmlns:a16="http://schemas.microsoft.com/office/drawing/2014/main" id="{1188AD46-D414-4527-B500-CC173BB52B6D}"/>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2C0067D0-AF3B-4215-ABC6-27C40CB35052}"/>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3152114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50369C0C-A7A4-48A6-BBE2-676E849D3896}"/>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3" name="Alt Bilgi Yer Tutucusu 2">
            <a:extLst>
              <a:ext uri="{FF2B5EF4-FFF2-40B4-BE49-F238E27FC236}">
                <a16:creationId xmlns:a16="http://schemas.microsoft.com/office/drawing/2014/main" id="{9EA8DDBA-EF06-43EE-AF68-B3307CF6E94E}"/>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7873A76-F2EA-44BF-BB11-0A9B52230FB6}"/>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676738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836E6F-4E43-4015-A2A1-F3D7AF8CFD2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5FD5134C-24D9-4E42-99FB-D87A0CEBA4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C8970A3-BD5F-40C4-AF41-C55D25C82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60E98A5-8E69-40A2-A660-0480E663E8B0}"/>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6" name="Alt Bilgi Yer Tutucusu 5">
            <a:extLst>
              <a:ext uri="{FF2B5EF4-FFF2-40B4-BE49-F238E27FC236}">
                <a16:creationId xmlns:a16="http://schemas.microsoft.com/office/drawing/2014/main" id="{D6263386-29EF-418D-A802-7E185C0DBA5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604C56C-59C1-464D-867A-266CC8C7CCE8}"/>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4121673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3FE0C5-E0FC-4D3E-814F-1AC2E45AA71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15A34EAF-01B5-404E-B67B-EBB035271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AA4F7C5-4EB7-434A-B51F-AA2EE40DB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F45206A-E477-442D-BE5B-CA142C47283F}"/>
              </a:ext>
            </a:extLst>
          </p:cNvPr>
          <p:cNvSpPr>
            <a:spLocks noGrp="1"/>
          </p:cNvSpPr>
          <p:nvPr>
            <p:ph type="dt" sz="half" idx="10"/>
          </p:nvPr>
        </p:nvSpPr>
        <p:spPr/>
        <p:txBody>
          <a:bodyPr/>
          <a:lstStyle/>
          <a:p>
            <a:fld id="{6706FC84-CA91-416D-9D5C-A943EC400A16}" type="datetimeFigureOut">
              <a:rPr lang="tr-TR" smtClean="0"/>
              <a:t>24.03.2022</a:t>
            </a:fld>
            <a:endParaRPr lang="tr-TR"/>
          </a:p>
        </p:txBody>
      </p:sp>
      <p:sp>
        <p:nvSpPr>
          <p:cNvPr id="6" name="Alt Bilgi Yer Tutucusu 5">
            <a:extLst>
              <a:ext uri="{FF2B5EF4-FFF2-40B4-BE49-F238E27FC236}">
                <a16:creationId xmlns:a16="http://schemas.microsoft.com/office/drawing/2014/main" id="{5641D736-213D-42C0-B700-9611C0AD21C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838FBF4-5CCF-4647-A1E7-EEC1A14EABDE}"/>
              </a:ext>
            </a:extLst>
          </p:cNvPr>
          <p:cNvSpPr>
            <a:spLocks noGrp="1"/>
          </p:cNvSpPr>
          <p:nvPr>
            <p:ph type="sldNum" sz="quarter" idx="12"/>
          </p:nvPr>
        </p:nvSpPr>
        <p:spPr/>
        <p:txBody>
          <a:bodyPr/>
          <a:lstStyle/>
          <a:p>
            <a:fld id="{B7F7AA22-85FB-4BC7-87A7-1CD52AE2706F}" type="slidenum">
              <a:rPr lang="tr-TR" smtClean="0"/>
              <a:t>‹#›</a:t>
            </a:fld>
            <a:endParaRPr lang="tr-TR"/>
          </a:p>
        </p:txBody>
      </p:sp>
    </p:spTree>
    <p:extLst>
      <p:ext uri="{BB962C8B-B14F-4D97-AF65-F5344CB8AC3E}">
        <p14:creationId xmlns:p14="http://schemas.microsoft.com/office/powerpoint/2010/main" val="1088787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53378646-66CD-4E4B-96C2-5EA1C58B88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200E44DB-FB80-42AF-885C-EF2864E36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88C3767-7A14-4AB6-B0B2-DED408F489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6FC84-CA91-416D-9D5C-A943EC400A16}" type="datetimeFigureOut">
              <a:rPr lang="tr-TR" smtClean="0"/>
              <a:t>24.03.2022</a:t>
            </a:fld>
            <a:endParaRPr lang="tr-TR"/>
          </a:p>
        </p:txBody>
      </p:sp>
      <p:sp>
        <p:nvSpPr>
          <p:cNvPr id="5" name="Alt Bilgi Yer Tutucusu 4">
            <a:extLst>
              <a:ext uri="{FF2B5EF4-FFF2-40B4-BE49-F238E27FC236}">
                <a16:creationId xmlns:a16="http://schemas.microsoft.com/office/drawing/2014/main" id="{E8CC2574-7471-4B8B-8453-15044EACEC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A15B9ABE-7DA5-4B6B-B297-C2D499012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F7AA22-85FB-4BC7-87A7-1CD52AE2706F}" type="slidenum">
              <a:rPr lang="tr-TR" smtClean="0"/>
              <a:t>‹#›</a:t>
            </a:fld>
            <a:endParaRPr lang="tr-TR"/>
          </a:p>
        </p:txBody>
      </p:sp>
    </p:spTree>
    <p:extLst>
      <p:ext uri="{BB962C8B-B14F-4D97-AF65-F5344CB8AC3E}">
        <p14:creationId xmlns:p14="http://schemas.microsoft.com/office/powerpoint/2010/main" val="1216846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DF02DD-5CF8-4B17-A50C-A3FBFEEF64E2}"/>
              </a:ext>
            </a:extLst>
          </p:cNvPr>
          <p:cNvSpPr>
            <a:spLocks noGrp="1"/>
          </p:cNvSpPr>
          <p:nvPr>
            <p:ph type="ctrTitle"/>
          </p:nvPr>
        </p:nvSpPr>
        <p:spPr>
          <a:xfrm>
            <a:off x="838200" y="658423"/>
            <a:ext cx="10515599" cy="932688"/>
          </a:xfrm>
        </p:spPr>
        <p:txBody>
          <a:bodyPr>
            <a:normAutofit fontScale="90000"/>
          </a:bodyPr>
          <a:lstStyle/>
          <a:p>
            <a:r>
              <a:rPr lang="tr-TR" sz="4600" b="1" dirty="0">
                <a:solidFill>
                  <a:srgbClr val="C00000"/>
                </a:solidFill>
                <a:latin typeface="+mn-lt"/>
              </a:rPr>
              <a:t>KAHVENİN KALP SAĞLIĞI ÜZERİNE ETKİLERİ</a:t>
            </a:r>
          </a:p>
        </p:txBody>
      </p:sp>
      <p:pic>
        <p:nvPicPr>
          <p:cNvPr id="1026" name="Picture 2" descr="Ekg Kahve Sağlık - Pixabay&amp;#39;da ücretsiz vektör grafik">
            <a:extLst>
              <a:ext uri="{FF2B5EF4-FFF2-40B4-BE49-F238E27FC236}">
                <a16:creationId xmlns:a16="http://schemas.microsoft.com/office/drawing/2014/main" id="{6B852AC3-206C-4F88-8F90-96D8ABBB7B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1591111"/>
            <a:ext cx="10390436" cy="511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96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DECB386-A9D1-4A5A-A3BE-8569E72D4D7C}"/>
              </a:ext>
            </a:extLst>
          </p:cNvPr>
          <p:cNvSpPr>
            <a:spLocks noGrp="1"/>
          </p:cNvSpPr>
          <p:nvPr>
            <p:ph type="title"/>
          </p:nvPr>
        </p:nvSpPr>
        <p:spPr>
          <a:xfrm>
            <a:off x="838200" y="556995"/>
            <a:ext cx="10515600" cy="1133693"/>
          </a:xfrm>
        </p:spPr>
        <p:txBody>
          <a:bodyPr>
            <a:normAutofit/>
          </a:bodyPr>
          <a:lstStyle/>
          <a:p>
            <a:r>
              <a:rPr lang="tr-TR" sz="5200" b="1"/>
              <a:t>Meta Analizi</a:t>
            </a:r>
          </a:p>
        </p:txBody>
      </p:sp>
      <p:graphicFrame>
        <p:nvGraphicFramePr>
          <p:cNvPr id="5" name="İçerik Yer Tutucusu 2">
            <a:extLst>
              <a:ext uri="{FF2B5EF4-FFF2-40B4-BE49-F238E27FC236}">
                <a16:creationId xmlns:a16="http://schemas.microsoft.com/office/drawing/2014/main" id="{7ECED023-B9FE-4972-9DEE-595519D561D6}"/>
              </a:ext>
            </a:extLst>
          </p:cNvPr>
          <p:cNvGraphicFramePr>
            <a:graphicFrameLocks noGrp="1"/>
          </p:cNvGraphicFramePr>
          <p:nvPr>
            <p:ph idx="1"/>
            <p:extLst>
              <p:ext uri="{D42A27DB-BD31-4B8C-83A1-F6EECF244321}">
                <p14:modId xmlns:p14="http://schemas.microsoft.com/office/powerpoint/2010/main" val="35000841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21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464145-427E-4E38-955C-F1042E2D7EDE}"/>
              </a:ext>
            </a:extLst>
          </p:cNvPr>
          <p:cNvSpPr>
            <a:spLocks noGrp="1"/>
          </p:cNvSpPr>
          <p:nvPr>
            <p:ph type="title"/>
          </p:nvPr>
        </p:nvSpPr>
        <p:spPr>
          <a:xfrm>
            <a:off x="1653363" y="365760"/>
            <a:ext cx="9367203" cy="1188720"/>
          </a:xfrm>
        </p:spPr>
        <p:txBody>
          <a:bodyPr>
            <a:normAutofit/>
          </a:bodyPr>
          <a:lstStyle/>
          <a:p>
            <a:pPr algn="ctr"/>
            <a:r>
              <a:rPr lang="tr-TR" sz="6600" b="1" dirty="0"/>
              <a:t>Kesitsel Çalışma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İçerik Yer Tutucusu 2">
            <a:extLst>
              <a:ext uri="{FF2B5EF4-FFF2-40B4-BE49-F238E27FC236}">
                <a16:creationId xmlns:a16="http://schemas.microsoft.com/office/drawing/2014/main" id="{9A4AE7A7-14A2-48D5-8019-1B2A3A681A05}"/>
              </a:ext>
            </a:extLst>
          </p:cNvPr>
          <p:cNvSpPr>
            <a:spLocks noGrp="1"/>
          </p:cNvSpPr>
          <p:nvPr>
            <p:ph idx="1"/>
          </p:nvPr>
        </p:nvSpPr>
        <p:spPr>
          <a:xfrm>
            <a:off x="1764100" y="2176272"/>
            <a:ext cx="9367204" cy="4041648"/>
          </a:xfrm>
        </p:spPr>
        <p:txBody>
          <a:bodyPr anchor="t">
            <a:normAutofit/>
          </a:bodyPr>
          <a:lstStyle/>
          <a:p>
            <a:r>
              <a:rPr lang="tr-TR" dirty="0"/>
              <a:t>Kesitsel çalışma, ilgilenilen hastalığın toplumdaki sıklığının (prevalansının) araştırıldığı, bütün topluma genellenebilir sonuçlar elde edilen, toplumun tamamının veya temsil eden bir örneğinin incelendiği çalışmalardır.</a:t>
            </a:r>
          </a:p>
          <a:p>
            <a:r>
              <a:rPr lang="tr-TR" dirty="0"/>
              <a:t> “Hastalık” (ilgilenilen sonuç) ile ilişkili olabilecek etkenleri (faktörleri) belirlemek amacı ile de planlanabilir. </a:t>
            </a:r>
          </a:p>
          <a:p>
            <a:r>
              <a:rPr lang="tr-TR" dirty="0"/>
              <a:t>Etken ve sonucun aynı andaki durumu değerlendirilir. </a:t>
            </a:r>
          </a:p>
          <a:p>
            <a:r>
              <a:rPr lang="tr-TR" dirty="0"/>
              <a:t>Veriler anket ve/veya muayene, laboratuvar incelenmesi gibi çeşitli yollarla elde edilebilir.</a:t>
            </a:r>
          </a:p>
        </p:txBody>
      </p:sp>
    </p:spTree>
    <p:extLst>
      <p:ext uri="{BB962C8B-B14F-4D97-AF65-F5344CB8AC3E}">
        <p14:creationId xmlns:p14="http://schemas.microsoft.com/office/powerpoint/2010/main" val="348106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4BBA8BA-2A69-43E1-BEAC-916D07F231C2}"/>
              </a:ext>
            </a:extLst>
          </p:cNvPr>
          <p:cNvSpPr>
            <a:spLocks noGrp="1"/>
          </p:cNvSpPr>
          <p:nvPr>
            <p:ph type="title"/>
          </p:nvPr>
        </p:nvSpPr>
        <p:spPr>
          <a:xfrm>
            <a:off x="635000" y="640823"/>
            <a:ext cx="3418659" cy="5583148"/>
          </a:xfrm>
        </p:spPr>
        <p:txBody>
          <a:bodyPr anchor="ctr">
            <a:normAutofit/>
          </a:bodyPr>
          <a:lstStyle/>
          <a:p>
            <a:r>
              <a:rPr lang="tr-TR" sz="6600" b="1" dirty="0">
                <a:solidFill>
                  <a:schemeClr val="accent2"/>
                </a:solidFill>
              </a:rPr>
              <a:t>Vaka Kontrol Çalışması </a:t>
            </a:r>
          </a:p>
        </p:txBody>
      </p:sp>
      <p:graphicFrame>
        <p:nvGraphicFramePr>
          <p:cNvPr id="5" name="İçerik Yer Tutucusu 2">
            <a:extLst>
              <a:ext uri="{FF2B5EF4-FFF2-40B4-BE49-F238E27FC236}">
                <a16:creationId xmlns:a16="http://schemas.microsoft.com/office/drawing/2014/main" id="{E68A2429-B1AB-4A27-8572-4C3090363073}"/>
              </a:ext>
            </a:extLst>
          </p:cNvPr>
          <p:cNvGraphicFramePr>
            <a:graphicFrameLocks noGrp="1"/>
          </p:cNvGraphicFramePr>
          <p:nvPr>
            <p:ph idx="1"/>
            <p:extLst>
              <p:ext uri="{D42A27DB-BD31-4B8C-83A1-F6EECF244321}">
                <p14:modId xmlns:p14="http://schemas.microsoft.com/office/powerpoint/2010/main" val="375705554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7898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3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Triangle 3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4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97126C0-0E69-4F67-9CFE-477FA864C0A0}"/>
              </a:ext>
            </a:extLst>
          </p:cNvPr>
          <p:cNvSpPr>
            <a:spLocks noGrp="1"/>
          </p:cNvSpPr>
          <p:nvPr>
            <p:ph type="title"/>
          </p:nvPr>
        </p:nvSpPr>
        <p:spPr>
          <a:xfrm>
            <a:off x="1075767" y="1188637"/>
            <a:ext cx="2988234" cy="4480726"/>
          </a:xfrm>
        </p:spPr>
        <p:txBody>
          <a:bodyPr>
            <a:normAutofit/>
          </a:bodyPr>
          <a:lstStyle/>
          <a:p>
            <a:pPr algn="r"/>
            <a:r>
              <a:rPr lang="tr-TR" sz="6600" b="1"/>
              <a:t>Kohort Tipi Çalışma</a:t>
            </a:r>
          </a:p>
        </p:txBody>
      </p:sp>
      <p:cxnSp>
        <p:nvCxnSpPr>
          <p:cNvPr id="44" name="Straight Connector 4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EEED25B8-2EF5-477F-99CA-43E4A8F43AAA}"/>
              </a:ext>
            </a:extLst>
          </p:cNvPr>
          <p:cNvSpPr>
            <a:spLocks noGrp="1"/>
          </p:cNvSpPr>
          <p:nvPr>
            <p:ph idx="1"/>
          </p:nvPr>
        </p:nvSpPr>
        <p:spPr>
          <a:xfrm>
            <a:off x="5255260" y="1648870"/>
            <a:ext cx="4702848" cy="3560260"/>
          </a:xfrm>
        </p:spPr>
        <p:txBody>
          <a:bodyPr anchor="ctr">
            <a:normAutofit/>
          </a:bodyPr>
          <a:lstStyle/>
          <a:p>
            <a:r>
              <a:rPr lang="tr-TR" sz="2000"/>
              <a:t>Kohort çalışmaları, ortak özelliklere sahip hastaların oluşturduğu grup demektir. </a:t>
            </a:r>
          </a:p>
          <a:p>
            <a:r>
              <a:rPr lang="tr-TR" sz="2000"/>
              <a:t>Kohort çalışma, bir grup hastanın zaman içinde takip edildiği çalışma şeklidir. </a:t>
            </a:r>
          </a:p>
          <a:p>
            <a:r>
              <a:rPr lang="tr-TR" sz="2000"/>
              <a:t>Örneğin, bir araştırmacı kahve ile kalp hastalıkları arasındaki ilişkiyi incelemek isterse, başlangıçta kahve içenleri belirler ve bu grubun kalp hastalığına yakalanma oranlarını karşılaştırır.</a:t>
            </a:r>
          </a:p>
        </p:txBody>
      </p:sp>
    </p:spTree>
    <p:extLst>
      <p:ext uri="{BB962C8B-B14F-4D97-AF65-F5344CB8AC3E}">
        <p14:creationId xmlns:p14="http://schemas.microsoft.com/office/powerpoint/2010/main" val="3263630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E94C678-0685-4BDB-B48E-FC122A3E8E94}"/>
              </a:ext>
            </a:extLst>
          </p:cNvPr>
          <p:cNvSpPr>
            <a:spLocks noGrp="1"/>
          </p:cNvSpPr>
          <p:nvPr>
            <p:ph type="title"/>
          </p:nvPr>
        </p:nvSpPr>
        <p:spPr>
          <a:xfrm>
            <a:off x="838200" y="557189"/>
            <a:ext cx="3374136" cy="5567891"/>
          </a:xfrm>
        </p:spPr>
        <p:txBody>
          <a:bodyPr>
            <a:normAutofit/>
          </a:bodyPr>
          <a:lstStyle/>
          <a:p>
            <a:r>
              <a:rPr lang="tr-TR" b="1" dirty="0"/>
              <a:t>Kahvenin kalp hastalıkları üzerine etkisi, içeriğinde bulunan bileşiklerden kaynaklıdır.</a:t>
            </a:r>
          </a:p>
        </p:txBody>
      </p:sp>
      <p:graphicFrame>
        <p:nvGraphicFramePr>
          <p:cNvPr id="5" name="İçerik Yer Tutucusu 2">
            <a:extLst>
              <a:ext uri="{FF2B5EF4-FFF2-40B4-BE49-F238E27FC236}">
                <a16:creationId xmlns:a16="http://schemas.microsoft.com/office/drawing/2014/main" id="{5C38B0FB-C8F6-4FE4-8919-5C51B5259027}"/>
              </a:ext>
            </a:extLst>
          </p:cNvPr>
          <p:cNvGraphicFramePr>
            <a:graphicFrameLocks noGrp="1"/>
          </p:cNvGraphicFramePr>
          <p:nvPr>
            <p:ph idx="1"/>
            <p:extLst>
              <p:ext uri="{D42A27DB-BD31-4B8C-83A1-F6EECF244321}">
                <p14:modId xmlns:p14="http://schemas.microsoft.com/office/powerpoint/2010/main" val="331083879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6908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reeform: Shape 31">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33">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35">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İçerik Yer Tutucusu 2">
            <a:extLst>
              <a:ext uri="{FF2B5EF4-FFF2-40B4-BE49-F238E27FC236}">
                <a16:creationId xmlns:a16="http://schemas.microsoft.com/office/drawing/2014/main" id="{770576F7-65B1-4FA7-87BB-EFCAC6E8AA0A}"/>
              </a:ext>
            </a:extLst>
          </p:cNvPr>
          <p:cNvSpPr>
            <a:spLocks noGrp="1"/>
          </p:cNvSpPr>
          <p:nvPr>
            <p:ph idx="1"/>
          </p:nvPr>
        </p:nvSpPr>
        <p:spPr>
          <a:xfrm>
            <a:off x="1653363" y="2176272"/>
            <a:ext cx="9367204" cy="4041648"/>
          </a:xfrm>
        </p:spPr>
        <p:txBody>
          <a:bodyPr anchor="t">
            <a:normAutofit/>
          </a:bodyPr>
          <a:lstStyle/>
          <a:p>
            <a:r>
              <a:rPr lang="tr-TR" sz="2400"/>
              <a:t>Kahvenin serum lipit seviyesi üzerine etkisini araştırmak için bir çalışmada normal kolesterol seviyelerine sahip 109 yetişkin takip edilmiştir. </a:t>
            </a:r>
          </a:p>
          <a:p>
            <a:r>
              <a:rPr lang="tr-TR" sz="2400"/>
              <a:t>2 farklı kahve demleme yöntemi kullanılarak elde edilen (kaynatma ve filtre) kahve son olarak da kahve tüketmeyenlerden oluşan 3 gruba ayrılmıştır. </a:t>
            </a:r>
          </a:p>
          <a:p>
            <a:r>
              <a:rPr lang="tr-TR" sz="2400"/>
              <a:t>Bu çalışma sonucunda kaynamış kahve tüketen grubun kolesterol oranı ciddi seviyede artmıştır. </a:t>
            </a:r>
          </a:p>
          <a:p>
            <a:r>
              <a:rPr lang="tr-TR" sz="2400"/>
              <a:t>LDL kolesterol seviyesinde ise anlamlı bir artış olmamıştır. </a:t>
            </a:r>
          </a:p>
          <a:p>
            <a:r>
              <a:rPr lang="tr-TR" sz="2400"/>
              <a:t>Diğer iki grupta da herhangi anlamlı artış gözlemlenmemiştir.</a:t>
            </a:r>
          </a:p>
        </p:txBody>
      </p:sp>
    </p:spTree>
    <p:extLst>
      <p:ext uri="{BB962C8B-B14F-4D97-AF65-F5344CB8AC3E}">
        <p14:creationId xmlns:p14="http://schemas.microsoft.com/office/powerpoint/2010/main" val="304754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8" name="Rectangle 1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F2DCB92-2D57-4320-BB04-B47C06E408C0}"/>
              </a:ext>
            </a:extLst>
          </p:cNvPr>
          <p:cNvSpPr>
            <a:spLocks noGrp="1"/>
          </p:cNvSpPr>
          <p:nvPr>
            <p:ph idx="1"/>
          </p:nvPr>
        </p:nvSpPr>
        <p:spPr>
          <a:xfrm>
            <a:off x="590719" y="2330505"/>
            <a:ext cx="4559425" cy="3979585"/>
          </a:xfrm>
        </p:spPr>
        <p:txBody>
          <a:bodyPr anchor="ctr">
            <a:normAutofit/>
          </a:bodyPr>
          <a:lstStyle/>
          <a:p>
            <a:r>
              <a:rPr lang="tr-TR" sz="2000" dirty="0"/>
              <a:t>Benzer çalışmaları içeren meta-analiz çalışmasında kaynamış kahve tüketen insanların serum LDL ve kolesterol oranlarında değişiklik olduğu ancak filtre kahve tüketen insanlarda ciddi değişiklikler olmadığı gözlemlenmiştir. </a:t>
            </a:r>
          </a:p>
          <a:p>
            <a:r>
              <a:rPr lang="tr-TR" sz="2000" dirty="0"/>
              <a:t>Sekiz vaka kontrol çalışmasının değerlendirildiği iki ayrı meta-analiz çalışmasında günlük en az 5 fincan kahve tüketenlerin kahve içmeyenlere göre koroner kalp hastalık riskinin %40-60 daha fazla olduğu bulunmuştur. </a:t>
            </a:r>
          </a:p>
        </p:txBody>
      </p:sp>
      <p:sp>
        <p:nvSpPr>
          <p:cNvPr id="143" name="Rectangle 1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iltre Kahve Mi, Türk Kahvesi Mi? | Dyt. Beyza Yalav">
            <a:extLst>
              <a:ext uri="{FF2B5EF4-FFF2-40B4-BE49-F238E27FC236}">
                <a16:creationId xmlns:a16="http://schemas.microsoft.com/office/drawing/2014/main" id="{8625E4D3-4483-4FA0-BD15-3083D86358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16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4BE0B68-50F5-4E86-8BAA-2B7A392763C3}"/>
              </a:ext>
            </a:extLst>
          </p:cNvPr>
          <p:cNvSpPr>
            <a:spLocks noGrp="1"/>
          </p:cNvSpPr>
          <p:nvPr>
            <p:ph idx="1"/>
          </p:nvPr>
        </p:nvSpPr>
        <p:spPr>
          <a:xfrm>
            <a:off x="324465" y="471949"/>
            <a:ext cx="5220929" cy="5116558"/>
          </a:xfrm>
        </p:spPr>
        <p:txBody>
          <a:bodyPr anchor="t">
            <a:noAutofit/>
          </a:bodyPr>
          <a:lstStyle/>
          <a:p>
            <a:endParaRPr lang="tr-TR" sz="2400" dirty="0"/>
          </a:p>
          <a:p>
            <a:r>
              <a:rPr lang="tr-TR" sz="2400" dirty="0"/>
              <a:t>Toplam plazma homosistein konsantrasyonu yüksekliğinin; koroner kalp hastalıkları, inme ve perifer vasküler hastalıkların da dâhil olduğu kardiyovasküler hastalık riskini arttırdığı düşünülmektedir. </a:t>
            </a:r>
          </a:p>
          <a:p>
            <a:endParaRPr lang="tr-TR" sz="2400" dirty="0"/>
          </a:p>
          <a:p>
            <a:r>
              <a:rPr lang="tr-TR" sz="2400" dirty="0"/>
              <a:t>Kahve tüketiminin yoğun olduğu ülkelerde yapılan araştırmalarda, tüketilen kahve miktarının artması ile homosistein yoğunluğu yüksekliğinin de lineer olarak artmakta olduğu gözlemlenmiştir. </a:t>
            </a:r>
          </a:p>
          <a:p>
            <a:endParaRPr lang="tr-TR" sz="2400" dirty="0">
              <a:solidFill>
                <a:srgbClr val="595959"/>
              </a:solidFill>
            </a:endParaRPr>
          </a:p>
          <a:p>
            <a:endParaRPr lang="tr-TR" sz="2400" dirty="0">
              <a:solidFill>
                <a:srgbClr val="595959"/>
              </a:solidFill>
            </a:endParaRPr>
          </a:p>
        </p:txBody>
      </p:sp>
      <p:pic>
        <p:nvPicPr>
          <p:cNvPr id="2050" name="Picture 2" descr="Homosistein Nedir? - Dr. Murat Keklikoğlu">
            <a:extLst>
              <a:ext uri="{FF2B5EF4-FFF2-40B4-BE49-F238E27FC236}">
                <a16:creationId xmlns:a16="http://schemas.microsoft.com/office/drawing/2014/main" id="{13299992-7F1C-4808-865D-96923A5E9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81801" y="1808793"/>
            <a:ext cx="4797056" cy="328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67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çerik Yer Tutucusu 2">
            <a:extLst>
              <a:ext uri="{FF2B5EF4-FFF2-40B4-BE49-F238E27FC236}">
                <a16:creationId xmlns:a16="http://schemas.microsoft.com/office/drawing/2014/main" id="{47531538-67DD-44E0-A7B9-24B820AADF36}"/>
              </a:ext>
            </a:extLst>
          </p:cNvPr>
          <p:cNvGraphicFramePr>
            <a:graphicFrameLocks noGrp="1"/>
          </p:cNvGraphicFramePr>
          <p:nvPr>
            <p:ph idx="1"/>
            <p:extLst>
              <p:ext uri="{D42A27DB-BD31-4B8C-83A1-F6EECF244321}">
                <p14:modId xmlns:p14="http://schemas.microsoft.com/office/powerpoint/2010/main" val="29865441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6161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75D4CF0-C39A-48C0-945C-822E09F1783A}"/>
              </a:ext>
            </a:extLst>
          </p:cNvPr>
          <p:cNvSpPr>
            <a:spLocks noGrp="1"/>
          </p:cNvSpPr>
          <p:nvPr>
            <p:ph type="title"/>
          </p:nvPr>
        </p:nvSpPr>
        <p:spPr>
          <a:xfrm>
            <a:off x="841248" y="256032"/>
            <a:ext cx="10506456" cy="1014984"/>
          </a:xfrm>
        </p:spPr>
        <p:txBody>
          <a:bodyPr anchor="b">
            <a:normAutofit/>
          </a:bodyPr>
          <a:lstStyle/>
          <a:p>
            <a:r>
              <a:rPr lang="tr-TR" dirty="0"/>
              <a:t>Kahve ve Hipertansiyon</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İçerik Yer Tutucusu 2">
            <a:extLst>
              <a:ext uri="{FF2B5EF4-FFF2-40B4-BE49-F238E27FC236}">
                <a16:creationId xmlns:a16="http://schemas.microsoft.com/office/drawing/2014/main" id="{928F1513-975E-460C-B1D1-DE76BB5DF85A}"/>
              </a:ext>
            </a:extLst>
          </p:cNvPr>
          <p:cNvGraphicFramePr>
            <a:graphicFrameLocks noGrp="1"/>
          </p:cNvGraphicFramePr>
          <p:nvPr>
            <p:ph idx="1"/>
            <p:extLst>
              <p:ext uri="{D42A27DB-BD31-4B8C-83A1-F6EECF244321}">
                <p14:modId xmlns:p14="http://schemas.microsoft.com/office/powerpoint/2010/main" val="97546266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567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use Terim | Kahve içerken bilmeniz gereken 5 kural">
            <a:extLst>
              <a:ext uri="{FF2B5EF4-FFF2-40B4-BE49-F238E27FC236}">
                <a16:creationId xmlns:a16="http://schemas.microsoft.com/office/drawing/2014/main" id="{BE4ED1A5-914C-4340-A8AA-686391FB1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1" t="24799" r="4760"/>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F82A12E9-B900-423A-945C-28FD00F612E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dirty="0"/>
              <a:t>Dünyada Kahve </a:t>
            </a:r>
            <a:br>
              <a:rPr lang="en-US" sz="6600" b="1" dirty="0"/>
            </a:br>
            <a:r>
              <a:rPr lang="en-US" sz="6600" b="1" dirty="0" err="1"/>
              <a:t>Tüketimi</a:t>
            </a:r>
            <a:endParaRPr lang="en-US" sz="6600" b="1" dirty="0"/>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EA6082D6-C2D8-41EE-A032-772962B4E68B}"/>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2400" b="1" dirty="0"/>
              <a:t>Dakikada 3</a:t>
            </a:r>
            <a:r>
              <a:rPr lang="tr-TR" sz="2400" b="1" dirty="0"/>
              <a:t>.</a:t>
            </a:r>
            <a:r>
              <a:rPr lang="en-US" sz="2400" b="1" dirty="0"/>
              <a:t>2 </a:t>
            </a:r>
            <a:r>
              <a:rPr lang="tr-TR" sz="2400" b="1" dirty="0"/>
              <a:t>M</a:t>
            </a:r>
            <a:r>
              <a:rPr lang="en-US" sz="2400" b="1" dirty="0"/>
              <a:t>ilyon</a:t>
            </a:r>
            <a:r>
              <a:rPr lang="tr-TR" sz="2400" b="1" dirty="0"/>
              <a:t> Fincan</a:t>
            </a:r>
            <a:r>
              <a:rPr lang="en-US" sz="2400" b="1" dirty="0"/>
              <a:t> </a:t>
            </a:r>
          </a:p>
        </p:txBody>
      </p:sp>
    </p:spTree>
    <p:extLst>
      <p:ext uri="{BB962C8B-B14F-4D97-AF65-F5344CB8AC3E}">
        <p14:creationId xmlns:p14="http://schemas.microsoft.com/office/powerpoint/2010/main" val="3868189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1C08EF4A-6591-45C8-AEF2-28ED90000149}"/>
              </a:ext>
            </a:extLst>
          </p:cNvPr>
          <p:cNvSpPr>
            <a:spLocks noGrp="1"/>
          </p:cNvSpPr>
          <p:nvPr>
            <p:ph idx="1"/>
          </p:nvPr>
        </p:nvSpPr>
        <p:spPr>
          <a:xfrm>
            <a:off x="838200" y="1825625"/>
            <a:ext cx="10515600" cy="4351338"/>
          </a:xfrm>
        </p:spPr>
        <p:txBody>
          <a:bodyPr>
            <a:normAutofit/>
          </a:bodyPr>
          <a:lstStyle/>
          <a:p>
            <a:r>
              <a:rPr lang="tr-TR" sz="2400"/>
              <a:t>Yapılan çalışmalarda adenozin A2A reseptörleri ile ilişkili gen polimorfizmi olan kişilerin kahve tüketiminin kan basıncında akut bir artışa sebep olduğu görülmüştür. </a:t>
            </a:r>
          </a:p>
          <a:p>
            <a:r>
              <a:rPr lang="tr-TR" sz="2400"/>
              <a:t>Kahvenin akut etkileri geçici olduğundan ve kahve düzenli tüketildiğinde bu etkilere karşı tolerans oluştuğundan kalıcı bir sorun meydana gelmemektedir. </a:t>
            </a:r>
          </a:p>
          <a:p>
            <a:r>
              <a:rPr lang="tr-TR" sz="2400"/>
              <a:t>Kahve, hipertansiyon, kan basıncı arasındaki ilişkiyi değerlendirmek için yapılan on adet randomize kontrollü çalışma meta-analizi ve 5 kohort tipinde çalışma sonrasında günde 2-6 fincan arası kahve tüketen bireylerin sistolik ve diastolik kan basınçları ölçülmüştür.</a:t>
            </a:r>
          </a:p>
          <a:p>
            <a:r>
              <a:rPr lang="tr-TR" sz="2400"/>
              <a:t> Sonuçlar arasında karşılaştırma yapıldığında bir fark gözlenmemiştir.</a:t>
            </a:r>
          </a:p>
        </p:txBody>
      </p:sp>
    </p:spTree>
    <p:extLst>
      <p:ext uri="{BB962C8B-B14F-4D97-AF65-F5344CB8AC3E}">
        <p14:creationId xmlns:p14="http://schemas.microsoft.com/office/powerpoint/2010/main" val="204370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D739CDF9-A240-4B8C-B004-4E62C0267870}"/>
              </a:ext>
            </a:extLst>
          </p:cNvPr>
          <p:cNvSpPr>
            <a:spLocks noGrp="1"/>
          </p:cNvSpPr>
          <p:nvPr>
            <p:ph idx="1"/>
          </p:nvPr>
        </p:nvSpPr>
        <p:spPr>
          <a:xfrm>
            <a:off x="1653363" y="2176272"/>
            <a:ext cx="9367204" cy="4041648"/>
          </a:xfrm>
        </p:spPr>
        <p:txBody>
          <a:bodyPr anchor="t">
            <a:normAutofit/>
          </a:bodyPr>
          <a:lstStyle/>
          <a:p>
            <a:r>
              <a:rPr lang="tr-TR" sz="2400"/>
              <a:t>Diğer bir kohort tipi çalışmada, günlük bir fincan kahve içen 1017 adet sağlıklı erkek, 33 yıl süresinde takip edilmiştir. </a:t>
            </a:r>
          </a:p>
          <a:p>
            <a:r>
              <a:rPr lang="tr-TR" sz="2400"/>
              <a:t>Sistolik ve diastolik kan basınçları karşılaştırıldığında en az 1 mmHg artma olduğu görülmüştür. Yapılan çalışmalar genel olarak değerlendirildiğinde kahvenin hipertansiyon oluşumuna bir etkisinin olmadığı gözlenmiştir. </a:t>
            </a:r>
          </a:p>
          <a:p>
            <a:r>
              <a:rPr lang="tr-TR" sz="2400"/>
              <a:t>Kahve tüketimi sonucu, kan basıncı artışının akut veya kronik olma durumu aslında kişiden kişiye değişebilir. Bu değişimi kişinin genetik yapısı, sigara kullanıp kullanmaması gibi faktörler etkiler. </a:t>
            </a:r>
          </a:p>
        </p:txBody>
      </p:sp>
    </p:spTree>
    <p:extLst>
      <p:ext uri="{BB962C8B-B14F-4D97-AF65-F5344CB8AC3E}">
        <p14:creationId xmlns:p14="http://schemas.microsoft.com/office/powerpoint/2010/main" val="4292629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3761250-04AA-40E9-9CB6-021831945BA4}"/>
              </a:ext>
            </a:extLst>
          </p:cNvPr>
          <p:cNvSpPr>
            <a:spLocks noGrp="1"/>
          </p:cNvSpPr>
          <p:nvPr>
            <p:ph type="title"/>
          </p:nvPr>
        </p:nvSpPr>
        <p:spPr>
          <a:xfrm>
            <a:off x="645064" y="525982"/>
            <a:ext cx="4282983" cy="1200361"/>
          </a:xfrm>
        </p:spPr>
        <p:txBody>
          <a:bodyPr anchor="b">
            <a:normAutofit/>
          </a:bodyPr>
          <a:lstStyle/>
          <a:p>
            <a:r>
              <a:rPr lang="tr-TR" sz="3600"/>
              <a:t>Kahve ve Aritmi </a:t>
            </a:r>
          </a:p>
        </p:txBody>
      </p:sp>
      <p:sp>
        <p:nvSpPr>
          <p:cNvPr id="41" name="Rectangle 3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çerik Yer Tutucusu 2">
            <a:extLst>
              <a:ext uri="{FF2B5EF4-FFF2-40B4-BE49-F238E27FC236}">
                <a16:creationId xmlns:a16="http://schemas.microsoft.com/office/drawing/2014/main" id="{F9AE1454-00A2-40D9-9ADC-1ECF81E53065}"/>
              </a:ext>
            </a:extLst>
          </p:cNvPr>
          <p:cNvSpPr>
            <a:spLocks noGrp="1"/>
          </p:cNvSpPr>
          <p:nvPr>
            <p:ph idx="1"/>
          </p:nvPr>
        </p:nvSpPr>
        <p:spPr>
          <a:xfrm>
            <a:off x="645066" y="2031101"/>
            <a:ext cx="4282984" cy="3511943"/>
          </a:xfrm>
        </p:spPr>
        <p:txBody>
          <a:bodyPr anchor="ctr">
            <a:normAutofit/>
          </a:bodyPr>
          <a:lstStyle/>
          <a:p>
            <a:r>
              <a:rPr lang="tr-TR" sz="1700"/>
              <a:t>Aritmi, ritim bozukluğu sonucunda kalp ritminin düzensiz hale gelmesidir.</a:t>
            </a:r>
          </a:p>
          <a:p>
            <a:r>
              <a:rPr lang="tr-TR" sz="1700"/>
              <a:t>Kaliforniya’da yaşayan 130.054 kişi üzerinde yapılan Kaiser Permanente çalışması 17 yıl sürmüştür. </a:t>
            </a:r>
          </a:p>
          <a:p>
            <a:r>
              <a:rPr lang="tr-TR" sz="1700"/>
              <a:t>Çalışma sonucunda kahve içme alışkanlığı ile aritmi sebebiyle hastaneye gitme oranında doğrusal olmayan bir ilişki gözlenmiştir. </a:t>
            </a:r>
          </a:p>
          <a:p>
            <a:r>
              <a:rPr lang="tr-TR" sz="1700"/>
              <a:t>Aritmi ve kahve ilişkisi ile ilgili yapılan fazla bir çalışma yoktur. Yapılan çalışmalara bakıldığında günde 3 – 4 fincan kahvenin aritmiye sebep olmayacağı söylenebilir.</a:t>
            </a:r>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26C684F8-6835-49F2-A8FD-F8AB04001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38" y="1778930"/>
            <a:ext cx="5628018" cy="3067270"/>
          </a:xfrm>
          <a:prstGeom prst="rect">
            <a:avLst/>
          </a:prstGeom>
        </p:spPr>
      </p:pic>
    </p:spTree>
    <p:extLst>
      <p:ext uri="{BB962C8B-B14F-4D97-AF65-F5344CB8AC3E}">
        <p14:creationId xmlns:p14="http://schemas.microsoft.com/office/powerpoint/2010/main" val="350481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C2AE51-1E02-41DC-B2F1-42BDED50C304}"/>
              </a:ext>
            </a:extLst>
          </p:cNvPr>
          <p:cNvSpPr>
            <a:spLocks noGrp="1"/>
          </p:cNvSpPr>
          <p:nvPr>
            <p:ph type="title"/>
          </p:nvPr>
        </p:nvSpPr>
        <p:spPr>
          <a:xfrm>
            <a:off x="7513775" y="1616811"/>
            <a:ext cx="4422585" cy="2889114"/>
          </a:xfrm>
        </p:spPr>
        <p:txBody>
          <a:bodyPr vert="horz" lIns="91440" tIns="45720" rIns="91440" bIns="45720" rtlCol="0" anchor="b">
            <a:normAutofit/>
          </a:bodyPr>
          <a:lstStyle/>
          <a:p>
            <a:r>
              <a:rPr lang="tr-TR" sz="5400" b="1" dirty="0"/>
              <a:t>LABORATUVAR ÇALIŞMASI </a:t>
            </a:r>
            <a:endParaRPr lang="en-US" sz="5400" b="1" dirty="0"/>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İçerik Yer Tutucusu 8" descr="iç mekan, duvar, yer, elektronik eşyalar içeren bir resim&#10;&#10;Açıklama otomatik olarak oluşturuldu">
            <a:extLst>
              <a:ext uri="{FF2B5EF4-FFF2-40B4-BE49-F238E27FC236}">
                <a16:creationId xmlns:a16="http://schemas.microsoft.com/office/drawing/2014/main" id="{04A7FCB0-E1DC-41ED-8775-AB58998540F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820"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30650622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çerik Yer Tutucusu 4" descr="metin, tablo, kalabalık, çalışma masası içeren bir resim&#10;&#10;Açıklama otomatik olarak oluşturuldu">
            <a:extLst>
              <a:ext uri="{FF2B5EF4-FFF2-40B4-BE49-F238E27FC236}">
                <a16:creationId xmlns:a16="http://schemas.microsoft.com/office/drawing/2014/main" id="{D632AB22-F81D-4E73-B6B3-53467E35C5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Tree>
    <p:extLst>
      <p:ext uri="{BB962C8B-B14F-4D97-AF65-F5344CB8AC3E}">
        <p14:creationId xmlns:p14="http://schemas.microsoft.com/office/powerpoint/2010/main" val="397258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çerik Yer Tutucusu 4" descr="metin, iç mekan, duvar, kişi içeren bir resim&#10;&#10;Açıklama otomatik olarak oluşturuldu">
            <a:extLst>
              <a:ext uri="{FF2B5EF4-FFF2-40B4-BE49-F238E27FC236}">
                <a16:creationId xmlns:a16="http://schemas.microsoft.com/office/drawing/2014/main" id="{1FBE4D14-8B8A-42F9-83F8-9F263374AA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Tree>
    <p:extLst>
      <p:ext uri="{BB962C8B-B14F-4D97-AF65-F5344CB8AC3E}">
        <p14:creationId xmlns:p14="http://schemas.microsoft.com/office/powerpoint/2010/main" val="563937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çerik Yer Tutucusu 4">
            <a:extLst>
              <a:ext uri="{FF2B5EF4-FFF2-40B4-BE49-F238E27FC236}">
                <a16:creationId xmlns:a16="http://schemas.microsoft.com/office/drawing/2014/main" id="{E7E69201-614D-4C17-AA79-3C21C288D7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353" r="1" b="1646"/>
          <a:stretch/>
        </p:blipFill>
        <p:spPr>
          <a:xfrm>
            <a:off x="196850" y="173518"/>
            <a:ext cx="11798300" cy="6512763"/>
          </a:xfrm>
          <a:prstGeom prst="rect">
            <a:avLst/>
          </a:prstGeom>
        </p:spPr>
      </p:pic>
    </p:spTree>
    <p:extLst>
      <p:ext uri="{BB962C8B-B14F-4D97-AF65-F5344CB8AC3E}">
        <p14:creationId xmlns:p14="http://schemas.microsoft.com/office/powerpoint/2010/main" val="4069384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DBC3D191-6214-4B7B-9E30-68E6EFCEE3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0127" y="643466"/>
            <a:ext cx="6128426" cy="5571067"/>
          </a:xfrm>
          <a:prstGeom prst="rect">
            <a:avLst/>
          </a:prstGeom>
        </p:spPr>
      </p:pic>
    </p:spTree>
    <p:extLst>
      <p:ext uri="{BB962C8B-B14F-4D97-AF65-F5344CB8AC3E}">
        <p14:creationId xmlns:p14="http://schemas.microsoft.com/office/powerpoint/2010/main" val="3409979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2021-12-29 23-46-52_Trim">
            <a:hlinkClick r:id="" action="ppaction://media"/>
            <a:extLst>
              <a:ext uri="{FF2B5EF4-FFF2-40B4-BE49-F238E27FC236}">
                <a16:creationId xmlns:a16="http://schemas.microsoft.com/office/drawing/2014/main" id="{D53C143E-E9D6-419F-8D25-3D9362FCBD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90038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71A1AF2E-C3DC-4EE3-B3DD-9C52557A51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07" r="-1" b="-1"/>
          <a:stretch/>
        </p:blipFill>
        <p:spPr>
          <a:xfrm>
            <a:off x="321733" y="321733"/>
            <a:ext cx="11548534" cy="6214534"/>
          </a:xfrm>
          <a:prstGeom prst="rect">
            <a:avLst/>
          </a:prstGeom>
        </p:spPr>
      </p:pic>
    </p:spTree>
    <p:extLst>
      <p:ext uri="{BB962C8B-B14F-4D97-AF65-F5344CB8AC3E}">
        <p14:creationId xmlns:p14="http://schemas.microsoft.com/office/powerpoint/2010/main" val="31623384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Başlık 1">
            <a:extLst>
              <a:ext uri="{FF2B5EF4-FFF2-40B4-BE49-F238E27FC236}">
                <a16:creationId xmlns:a16="http://schemas.microsoft.com/office/drawing/2014/main" id="{0B8A65A2-A4C3-4998-B098-4626CB668CA8}"/>
              </a:ext>
            </a:extLst>
          </p:cNvPr>
          <p:cNvSpPr>
            <a:spLocks noGrp="1"/>
          </p:cNvSpPr>
          <p:nvPr>
            <p:ph type="title"/>
          </p:nvPr>
        </p:nvSpPr>
        <p:spPr>
          <a:xfrm>
            <a:off x="1143000" y="990599"/>
            <a:ext cx="9906000" cy="685800"/>
          </a:xfrm>
        </p:spPr>
        <p:txBody>
          <a:bodyPr anchor="t">
            <a:noAutofit/>
          </a:bodyPr>
          <a:lstStyle/>
          <a:p>
            <a:pPr algn="ctr"/>
            <a:r>
              <a:rPr lang="tr-TR" sz="7200" b="1" dirty="0">
                <a:solidFill>
                  <a:schemeClr val="accent2">
                    <a:lumMod val="75000"/>
                  </a:schemeClr>
                </a:solidFill>
              </a:rPr>
              <a:t>Kahvenin İçeriği </a:t>
            </a:r>
          </a:p>
        </p:txBody>
      </p:sp>
      <p:graphicFrame>
        <p:nvGraphicFramePr>
          <p:cNvPr id="25" name="İçerik Yer Tutucusu 2">
            <a:extLst>
              <a:ext uri="{FF2B5EF4-FFF2-40B4-BE49-F238E27FC236}">
                <a16:creationId xmlns:a16="http://schemas.microsoft.com/office/drawing/2014/main" id="{EF3B953E-BCF3-4826-8D5E-092FD58D0F2F}"/>
              </a:ext>
            </a:extLst>
          </p:cNvPr>
          <p:cNvGraphicFramePr>
            <a:graphicFrameLocks noGrp="1"/>
          </p:cNvGraphicFramePr>
          <p:nvPr>
            <p:ph idx="1"/>
            <p:extLst>
              <p:ext uri="{D42A27DB-BD31-4B8C-83A1-F6EECF244321}">
                <p14:modId xmlns:p14="http://schemas.microsoft.com/office/powerpoint/2010/main" val="2814196957"/>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460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00DB712-5117-47D9-9CC5-7298633E6474}"/>
              </a:ext>
            </a:extLst>
          </p:cNvPr>
          <p:cNvSpPr>
            <a:spLocks noGrp="1"/>
          </p:cNvSpPr>
          <p:nvPr>
            <p:ph type="title"/>
          </p:nvPr>
        </p:nvSpPr>
        <p:spPr>
          <a:xfrm>
            <a:off x="808638" y="386930"/>
            <a:ext cx="9236700" cy="1188950"/>
          </a:xfrm>
        </p:spPr>
        <p:txBody>
          <a:bodyPr anchor="b">
            <a:normAutofit/>
          </a:bodyPr>
          <a:lstStyle/>
          <a:p>
            <a:r>
              <a:rPr lang="tr-TR" sz="4200" b="1"/>
              <a:t>MATLAB İLE İNCELENEN VERİ SONUÇLARI</a:t>
            </a:r>
          </a:p>
        </p:txBody>
      </p:sp>
      <p:grpSp>
        <p:nvGrpSpPr>
          <p:cNvPr id="14" name="Group 1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5" name="Rectangle 1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o 7">
            <a:extLst>
              <a:ext uri="{FF2B5EF4-FFF2-40B4-BE49-F238E27FC236}">
                <a16:creationId xmlns:a16="http://schemas.microsoft.com/office/drawing/2014/main" id="{80F28902-111E-483A-9AAA-A26C250C53AF}"/>
              </a:ext>
            </a:extLst>
          </p:cNvPr>
          <p:cNvGraphicFramePr>
            <a:graphicFrameLocks noGrp="1"/>
          </p:cNvGraphicFramePr>
          <p:nvPr>
            <p:ph idx="1"/>
            <p:extLst>
              <p:ext uri="{D42A27DB-BD31-4B8C-83A1-F6EECF244321}">
                <p14:modId xmlns:p14="http://schemas.microsoft.com/office/powerpoint/2010/main" val="1809299608"/>
              </p:ext>
            </p:extLst>
          </p:nvPr>
        </p:nvGraphicFramePr>
        <p:xfrm>
          <a:off x="825264" y="2718308"/>
          <a:ext cx="10039472" cy="3198953"/>
        </p:xfrm>
        <a:graphic>
          <a:graphicData uri="http://schemas.openxmlformats.org/drawingml/2006/table">
            <a:tbl>
              <a:tblPr firstRow="1" bandRow="1">
                <a:tableStyleId>{F5AB1C69-6EDB-4FF4-983F-18BD219EF322}</a:tableStyleId>
              </a:tblPr>
              <a:tblGrid>
                <a:gridCol w="1697548">
                  <a:extLst>
                    <a:ext uri="{9D8B030D-6E8A-4147-A177-3AD203B41FA5}">
                      <a16:colId xmlns:a16="http://schemas.microsoft.com/office/drawing/2014/main" val="1224727292"/>
                    </a:ext>
                  </a:extLst>
                </a:gridCol>
                <a:gridCol w="4170962">
                  <a:extLst>
                    <a:ext uri="{9D8B030D-6E8A-4147-A177-3AD203B41FA5}">
                      <a16:colId xmlns:a16="http://schemas.microsoft.com/office/drawing/2014/main" val="953357084"/>
                    </a:ext>
                  </a:extLst>
                </a:gridCol>
                <a:gridCol w="4170962">
                  <a:extLst>
                    <a:ext uri="{9D8B030D-6E8A-4147-A177-3AD203B41FA5}">
                      <a16:colId xmlns:a16="http://schemas.microsoft.com/office/drawing/2014/main" val="2404382413"/>
                    </a:ext>
                  </a:extLst>
                </a:gridCol>
              </a:tblGrid>
              <a:tr h="805178">
                <a:tc>
                  <a:txBody>
                    <a:bodyPr/>
                    <a:lstStyle/>
                    <a:p>
                      <a:r>
                        <a:rPr lang="tr-TR" sz="2100"/>
                        <a:t>Kişiler</a:t>
                      </a:r>
                    </a:p>
                  </a:txBody>
                  <a:tcPr marL="108808" marR="108808" marT="54404" marB="54404"/>
                </a:tc>
                <a:tc>
                  <a:txBody>
                    <a:bodyPr/>
                    <a:lstStyle/>
                    <a:p>
                      <a:r>
                        <a:rPr lang="tr-TR" sz="2100"/>
                        <a:t>Kahve İçmeden Önce Kalp Atım Sayısı</a:t>
                      </a:r>
                    </a:p>
                  </a:txBody>
                  <a:tcPr marL="108808" marR="108808" marT="54404" marB="54404"/>
                </a:tc>
                <a:tc>
                  <a:txBody>
                    <a:bodyPr/>
                    <a:lstStyle/>
                    <a:p>
                      <a:r>
                        <a:rPr lang="tr-TR" sz="2100"/>
                        <a:t>Kahve İçtikten Sonra Kalp Atım Sayısı</a:t>
                      </a:r>
                    </a:p>
                  </a:txBody>
                  <a:tcPr marL="108808" marR="108808" marT="54404" marB="54404"/>
                </a:tc>
                <a:extLst>
                  <a:ext uri="{0D108BD9-81ED-4DB2-BD59-A6C34878D82A}">
                    <a16:rowId xmlns:a16="http://schemas.microsoft.com/office/drawing/2014/main" val="2446889049"/>
                  </a:ext>
                </a:extLst>
              </a:tr>
              <a:tr h="478755">
                <a:tc>
                  <a:txBody>
                    <a:bodyPr/>
                    <a:lstStyle/>
                    <a:p>
                      <a:r>
                        <a:rPr lang="tr-TR" sz="2100"/>
                        <a:t>1. Kişi</a:t>
                      </a:r>
                    </a:p>
                  </a:txBody>
                  <a:tcPr marL="108808" marR="108808" marT="54404" marB="54404"/>
                </a:tc>
                <a:tc>
                  <a:txBody>
                    <a:bodyPr/>
                    <a:lstStyle/>
                    <a:p>
                      <a:r>
                        <a:rPr lang="tr-TR" sz="2100"/>
                        <a:t>68</a:t>
                      </a:r>
                    </a:p>
                  </a:txBody>
                  <a:tcPr marL="108808" marR="108808" marT="54404" marB="54404"/>
                </a:tc>
                <a:tc>
                  <a:txBody>
                    <a:bodyPr/>
                    <a:lstStyle/>
                    <a:p>
                      <a:r>
                        <a:rPr lang="tr-TR" sz="2100"/>
                        <a:t>70</a:t>
                      </a:r>
                    </a:p>
                  </a:txBody>
                  <a:tcPr marL="108808" marR="108808" marT="54404" marB="54404"/>
                </a:tc>
                <a:extLst>
                  <a:ext uri="{0D108BD9-81ED-4DB2-BD59-A6C34878D82A}">
                    <a16:rowId xmlns:a16="http://schemas.microsoft.com/office/drawing/2014/main" val="3013906815"/>
                  </a:ext>
                </a:extLst>
              </a:tr>
              <a:tr h="478755">
                <a:tc>
                  <a:txBody>
                    <a:bodyPr/>
                    <a:lstStyle/>
                    <a:p>
                      <a:r>
                        <a:rPr lang="tr-TR" sz="2100"/>
                        <a:t>2. Kişi</a:t>
                      </a:r>
                    </a:p>
                  </a:txBody>
                  <a:tcPr marL="108808" marR="108808" marT="54404" marB="54404"/>
                </a:tc>
                <a:tc>
                  <a:txBody>
                    <a:bodyPr/>
                    <a:lstStyle/>
                    <a:p>
                      <a:r>
                        <a:rPr lang="tr-TR" sz="2100"/>
                        <a:t>67</a:t>
                      </a:r>
                    </a:p>
                  </a:txBody>
                  <a:tcPr marL="108808" marR="108808" marT="54404" marB="54404"/>
                </a:tc>
                <a:tc>
                  <a:txBody>
                    <a:bodyPr/>
                    <a:lstStyle/>
                    <a:p>
                      <a:r>
                        <a:rPr lang="tr-TR" sz="2100"/>
                        <a:t>66</a:t>
                      </a:r>
                    </a:p>
                  </a:txBody>
                  <a:tcPr marL="108808" marR="108808" marT="54404" marB="54404"/>
                </a:tc>
                <a:extLst>
                  <a:ext uri="{0D108BD9-81ED-4DB2-BD59-A6C34878D82A}">
                    <a16:rowId xmlns:a16="http://schemas.microsoft.com/office/drawing/2014/main" val="1258862466"/>
                  </a:ext>
                </a:extLst>
              </a:tr>
              <a:tr h="478755">
                <a:tc>
                  <a:txBody>
                    <a:bodyPr/>
                    <a:lstStyle/>
                    <a:p>
                      <a:r>
                        <a:rPr lang="tr-TR" sz="2100"/>
                        <a:t>3. Kişi</a:t>
                      </a:r>
                    </a:p>
                  </a:txBody>
                  <a:tcPr marL="108808" marR="108808" marT="54404" marB="54404"/>
                </a:tc>
                <a:tc>
                  <a:txBody>
                    <a:bodyPr/>
                    <a:lstStyle/>
                    <a:p>
                      <a:r>
                        <a:rPr lang="tr-TR" sz="2100"/>
                        <a:t>67</a:t>
                      </a:r>
                    </a:p>
                  </a:txBody>
                  <a:tcPr marL="108808" marR="108808" marT="54404" marB="54404"/>
                </a:tc>
                <a:tc>
                  <a:txBody>
                    <a:bodyPr/>
                    <a:lstStyle/>
                    <a:p>
                      <a:r>
                        <a:rPr lang="tr-TR" sz="2100"/>
                        <a:t>75</a:t>
                      </a:r>
                    </a:p>
                  </a:txBody>
                  <a:tcPr marL="108808" marR="108808" marT="54404" marB="54404"/>
                </a:tc>
                <a:extLst>
                  <a:ext uri="{0D108BD9-81ED-4DB2-BD59-A6C34878D82A}">
                    <a16:rowId xmlns:a16="http://schemas.microsoft.com/office/drawing/2014/main" val="1621037243"/>
                  </a:ext>
                </a:extLst>
              </a:tr>
              <a:tr h="478755">
                <a:tc>
                  <a:txBody>
                    <a:bodyPr/>
                    <a:lstStyle/>
                    <a:p>
                      <a:r>
                        <a:rPr lang="tr-TR" sz="2100"/>
                        <a:t>4. Kişi</a:t>
                      </a:r>
                    </a:p>
                  </a:txBody>
                  <a:tcPr marL="108808" marR="108808" marT="54404" marB="54404"/>
                </a:tc>
                <a:tc>
                  <a:txBody>
                    <a:bodyPr/>
                    <a:lstStyle/>
                    <a:p>
                      <a:r>
                        <a:rPr lang="tr-TR" sz="2100"/>
                        <a:t>63</a:t>
                      </a:r>
                    </a:p>
                  </a:txBody>
                  <a:tcPr marL="108808" marR="108808" marT="54404" marB="54404"/>
                </a:tc>
                <a:tc>
                  <a:txBody>
                    <a:bodyPr/>
                    <a:lstStyle/>
                    <a:p>
                      <a:r>
                        <a:rPr lang="tr-TR" sz="2100"/>
                        <a:t>61</a:t>
                      </a:r>
                    </a:p>
                  </a:txBody>
                  <a:tcPr marL="108808" marR="108808" marT="54404" marB="54404"/>
                </a:tc>
                <a:extLst>
                  <a:ext uri="{0D108BD9-81ED-4DB2-BD59-A6C34878D82A}">
                    <a16:rowId xmlns:a16="http://schemas.microsoft.com/office/drawing/2014/main" val="2313514750"/>
                  </a:ext>
                </a:extLst>
              </a:tr>
              <a:tr h="478755">
                <a:tc>
                  <a:txBody>
                    <a:bodyPr/>
                    <a:lstStyle/>
                    <a:p>
                      <a:r>
                        <a:rPr lang="tr-TR" sz="2100"/>
                        <a:t>5. Kişi</a:t>
                      </a:r>
                    </a:p>
                  </a:txBody>
                  <a:tcPr marL="108808" marR="108808" marT="54404" marB="54404"/>
                </a:tc>
                <a:tc>
                  <a:txBody>
                    <a:bodyPr/>
                    <a:lstStyle/>
                    <a:p>
                      <a:r>
                        <a:rPr lang="tr-TR" sz="2100"/>
                        <a:t>65</a:t>
                      </a:r>
                    </a:p>
                  </a:txBody>
                  <a:tcPr marL="108808" marR="108808" marT="54404" marB="54404"/>
                </a:tc>
                <a:tc>
                  <a:txBody>
                    <a:bodyPr/>
                    <a:lstStyle/>
                    <a:p>
                      <a:r>
                        <a:rPr lang="tr-TR" sz="2100"/>
                        <a:t>67</a:t>
                      </a:r>
                    </a:p>
                  </a:txBody>
                  <a:tcPr marL="108808" marR="108808" marT="54404" marB="54404"/>
                </a:tc>
                <a:extLst>
                  <a:ext uri="{0D108BD9-81ED-4DB2-BD59-A6C34878D82A}">
                    <a16:rowId xmlns:a16="http://schemas.microsoft.com/office/drawing/2014/main" val="1422864746"/>
                  </a:ext>
                </a:extLst>
              </a:tr>
            </a:tbl>
          </a:graphicData>
        </a:graphic>
      </p:graphicFrame>
    </p:spTree>
    <p:extLst>
      <p:ext uri="{BB962C8B-B14F-4D97-AF65-F5344CB8AC3E}">
        <p14:creationId xmlns:p14="http://schemas.microsoft.com/office/powerpoint/2010/main" val="3982832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C73EB05-29C5-4650-A86A-481B60356BB9}"/>
              </a:ext>
            </a:extLst>
          </p:cNvPr>
          <p:cNvSpPr>
            <a:spLocks noGrp="1"/>
          </p:cNvSpPr>
          <p:nvPr>
            <p:ph type="title"/>
          </p:nvPr>
        </p:nvSpPr>
        <p:spPr>
          <a:xfrm>
            <a:off x="686834" y="1153572"/>
            <a:ext cx="3200400" cy="4461163"/>
          </a:xfrm>
        </p:spPr>
        <p:txBody>
          <a:bodyPr>
            <a:normAutofit/>
          </a:bodyPr>
          <a:lstStyle/>
          <a:p>
            <a:r>
              <a:rPr lang="tr-TR">
                <a:solidFill>
                  <a:srgbClr val="FFFFFF"/>
                </a:solidFill>
              </a:rPr>
              <a:t>SONUÇ</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D2706007-11C8-4084-86E2-D44A66463217}"/>
              </a:ext>
            </a:extLst>
          </p:cNvPr>
          <p:cNvSpPr>
            <a:spLocks noGrp="1"/>
          </p:cNvSpPr>
          <p:nvPr>
            <p:ph idx="1"/>
          </p:nvPr>
        </p:nvSpPr>
        <p:spPr>
          <a:xfrm>
            <a:off x="4447308" y="591344"/>
            <a:ext cx="6906491" cy="5585619"/>
          </a:xfrm>
        </p:spPr>
        <p:txBody>
          <a:bodyPr anchor="ctr">
            <a:normAutofit/>
          </a:bodyPr>
          <a:lstStyle/>
          <a:p>
            <a:r>
              <a:rPr lang="tr-TR" sz="2000"/>
              <a:t>Kahvenin içinde bulunan yararlı maddeler ve antioksidanlar kahvenin sağlık için olumlu etki gösterdiğini düşündürse de fazla miktarda içilen ve doğru tüketilmeyen kahvenin tam tersi etkileri söz konusu olabilir.</a:t>
            </a:r>
          </a:p>
          <a:p>
            <a:r>
              <a:rPr lang="tr-TR" sz="2000"/>
              <a:t> Karşılaşılan etkiler aslında, kahvenin hangi tür olduğuna, nasıl bir yöntemle pişirildiğine, günlük tüketim miktarına bağlı olarak değişiklik göstermektedir. </a:t>
            </a:r>
          </a:p>
          <a:p>
            <a:r>
              <a:rPr lang="tr-TR" sz="2000"/>
              <a:t>Bunların yanında kahve kavrulurken değişen kafein ve bazı sekonder metabolit oranları, kahvenin yanında şeker veya sigara kullanımı faktörleri kahvenin kalp hastalıklarına olan etkisini değiştirir. </a:t>
            </a:r>
          </a:p>
          <a:p>
            <a:r>
              <a:rPr lang="tr-TR" sz="2000"/>
              <a:t>Bu konu üzerine yapılan çalışmaların genelinde, kahve tüketimi kahvenin sıvı halini kastettiğinden kuru kahvenin içeriği ve içeriğindeki maddelerin ne oranda vücuda alınabildiği konusunda detaylı bir bilgiye sahip olunamamaktadır.</a:t>
            </a:r>
          </a:p>
        </p:txBody>
      </p:sp>
    </p:spTree>
    <p:extLst>
      <p:ext uri="{BB962C8B-B14F-4D97-AF65-F5344CB8AC3E}">
        <p14:creationId xmlns:p14="http://schemas.microsoft.com/office/powerpoint/2010/main" val="4201721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6" name="Picture 8" descr="compassionate listening | Shielagh">
            <a:extLst>
              <a:ext uri="{FF2B5EF4-FFF2-40B4-BE49-F238E27FC236}">
                <a16:creationId xmlns:a16="http://schemas.microsoft.com/office/drawing/2014/main" id="{8AB67671-9A3B-4D61-BA3D-6AAA5AAF3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95" y="576072"/>
            <a:ext cx="4898571" cy="5715000"/>
          </a:xfrm>
          <a:prstGeom prst="rect">
            <a:avLst/>
          </a:prstGeom>
          <a:noFill/>
          <a:extLst>
            <a:ext uri="{909E8E84-426E-40DD-AFC4-6F175D3DCCD1}">
              <a14:hiddenFill xmlns:a14="http://schemas.microsoft.com/office/drawing/2010/main">
                <a:solidFill>
                  <a:srgbClr val="FFFFFF"/>
                </a:solidFill>
              </a14:hiddenFill>
            </a:ext>
          </a:extLst>
        </p:spPr>
      </p:pic>
      <p:cxnSp>
        <p:nvCxnSpPr>
          <p:cNvPr id="99" name="Straight Connector 98">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052A53AD-3CE9-49D9-BAE2-151D7657E3FE}"/>
              </a:ext>
            </a:extLst>
          </p:cNvPr>
          <p:cNvSpPr>
            <a:spLocks noGrp="1"/>
          </p:cNvSpPr>
          <p:nvPr>
            <p:ph idx="1"/>
          </p:nvPr>
        </p:nvSpPr>
        <p:spPr>
          <a:xfrm>
            <a:off x="6503394" y="2114877"/>
            <a:ext cx="4892040" cy="3209544"/>
          </a:xfrm>
        </p:spPr>
        <p:txBody>
          <a:bodyPr anchor="t">
            <a:normAutofit/>
          </a:bodyPr>
          <a:lstStyle/>
          <a:p>
            <a:pPr marL="0" indent="0">
              <a:buNone/>
            </a:pPr>
            <a:r>
              <a:rPr lang="tr-TR" sz="4800" b="1" dirty="0"/>
              <a:t>Hazırlayanlar:</a:t>
            </a:r>
          </a:p>
          <a:p>
            <a:r>
              <a:rPr lang="tr-TR" sz="4800" b="1" dirty="0"/>
              <a:t>Asiye Aslı TOK</a:t>
            </a:r>
          </a:p>
          <a:p>
            <a:r>
              <a:rPr lang="tr-TR" sz="4800" b="1" dirty="0"/>
              <a:t>Yasin Yaşar KARİP</a:t>
            </a:r>
          </a:p>
        </p:txBody>
      </p:sp>
    </p:spTree>
    <p:extLst>
      <p:ext uri="{BB962C8B-B14F-4D97-AF65-F5344CB8AC3E}">
        <p14:creationId xmlns:p14="http://schemas.microsoft.com/office/powerpoint/2010/main" val="26414532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3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otoğraf açıklaması yok.">
            <a:extLst>
              <a:ext uri="{FF2B5EF4-FFF2-40B4-BE49-F238E27FC236}">
                <a16:creationId xmlns:a16="http://schemas.microsoft.com/office/drawing/2014/main" id="{62704B43-8081-49BF-96D7-7356B6A7A3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94038" y="579857"/>
            <a:ext cx="6803923" cy="569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118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tablo içeren bir resim&#10;&#10;Açıklama otomatik olarak oluşturuldu">
            <a:extLst>
              <a:ext uri="{FF2B5EF4-FFF2-40B4-BE49-F238E27FC236}">
                <a16:creationId xmlns:a16="http://schemas.microsoft.com/office/drawing/2014/main" id="{2AA28828-1C7C-4452-88D3-FA5148CD40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6036" y="434824"/>
            <a:ext cx="8527586" cy="579876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D54AEAE8-C416-400A-B574-F4B34A833F67}"/>
              </a:ext>
            </a:extLst>
          </p:cNvPr>
          <p:cNvSpPr txBox="1"/>
          <p:nvPr/>
        </p:nvSpPr>
        <p:spPr>
          <a:xfrm>
            <a:off x="2304338" y="6232795"/>
            <a:ext cx="8389284" cy="369332"/>
          </a:xfrm>
          <a:prstGeom prst="rect">
            <a:avLst/>
          </a:prstGeom>
          <a:noFill/>
        </p:spPr>
        <p:txBody>
          <a:bodyPr wrap="none" rtlCol="0">
            <a:spAutoFit/>
          </a:bodyPr>
          <a:lstStyle/>
          <a:p>
            <a:r>
              <a:rPr lang="tr-TR" b="1"/>
              <a:t>Yeşil ve orta kavrum Arabika ve Robusta kahve çekirdeklerinin kimyasal kompozisyonu</a:t>
            </a:r>
            <a:endParaRPr lang="tr-TR" b="1" dirty="0"/>
          </a:p>
        </p:txBody>
      </p:sp>
    </p:spTree>
    <p:extLst>
      <p:ext uri="{BB962C8B-B14F-4D97-AF65-F5344CB8AC3E}">
        <p14:creationId xmlns:p14="http://schemas.microsoft.com/office/powerpoint/2010/main" val="82433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13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1" name="Group 14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2" name="Rectangle 1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ctangle 14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ADD81CE-742A-4AAB-BBCA-080D766B33C7}"/>
              </a:ext>
            </a:extLst>
          </p:cNvPr>
          <p:cNvSpPr>
            <a:spLocks noGrp="1"/>
          </p:cNvSpPr>
          <p:nvPr>
            <p:ph idx="1"/>
          </p:nvPr>
        </p:nvSpPr>
        <p:spPr>
          <a:xfrm>
            <a:off x="590719" y="2330505"/>
            <a:ext cx="4559425" cy="3979585"/>
          </a:xfrm>
        </p:spPr>
        <p:txBody>
          <a:bodyPr anchor="ctr">
            <a:normAutofit/>
          </a:bodyPr>
          <a:lstStyle/>
          <a:p>
            <a:r>
              <a:rPr lang="tr-TR" sz="2000" dirty="0"/>
              <a:t>Türk kahvesinin fizikokimyasal etkilerinin araştırıldığı çalışmalarda orta kavrulmuş (155°C’de, 18 dk.) Arabika kahve çekirdeğiyle hazırlanmış Türk kahvesinde kafein miktarı 571 mg/L olarak belirlenmiştir.</a:t>
            </a:r>
          </a:p>
          <a:p>
            <a:endParaRPr lang="tr-TR" sz="2000" dirty="0"/>
          </a:p>
          <a:p>
            <a:r>
              <a:rPr lang="tr-TR" sz="2000" dirty="0"/>
              <a:t>Bu etken maddeler üretimi yapılan coğrafyaya, kahvenin cinsine, kavrulma derecesine, demleme yöntemine ve tüketilme miktarına bağlı olarak değişkenlik gösterir. </a:t>
            </a:r>
          </a:p>
        </p:txBody>
      </p:sp>
      <p:sp>
        <p:nvSpPr>
          <p:cNvPr id="147" name="Rectangle 14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hristmas Coffee for the fandom so tell me what you want | Fandom">
            <a:extLst>
              <a:ext uri="{FF2B5EF4-FFF2-40B4-BE49-F238E27FC236}">
                <a16:creationId xmlns:a16="http://schemas.microsoft.com/office/drawing/2014/main" id="{E3F4BC65-C0C3-4584-A618-8F8D7CB0D6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755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72A8CD67-D4BD-48F6-A721-6C91B9F01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4998" y="1144909"/>
            <a:ext cx="8302003" cy="5251017"/>
          </a:xfrm>
          <a:prstGeom prst="rect">
            <a:avLst/>
          </a:prstGeom>
        </p:spPr>
      </p:pic>
      <p:sp>
        <p:nvSpPr>
          <p:cNvPr id="8" name="Metin kutusu 7">
            <a:extLst>
              <a:ext uri="{FF2B5EF4-FFF2-40B4-BE49-F238E27FC236}">
                <a16:creationId xmlns:a16="http://schemas.microsoft.com/office/drawing/2014/main" id="{4BEADF35-DDB1-4C9E-8163-40B9129058E2}"/>
              </a:ext>
            </a:extLst>
          </p:cNvPr>
          <p:cNvSpPr txBox="1"/>
          <p:nvPr/>
        </p:nvSpPr>
        <p:spPr>
          <a:xfrm>
            <a:off x="1219200" y="599724"/>
            <a:ext cx="10342170" cy="461665"/>
          </a:xfrm>
          <a:prstGeom prst="rect">
            <a:avLst/>
          </a:prstGeom>
          <a:noFill/>
        </p:spPr>
        <p:txBody>
          <a:bodyPr wrap="square" rtlCol="0">
            <a:spAutoFit/>
          </a:bodyPr>
          <a:lstStyle/>
          <a:p>
            <a:r>
              <a:rPr lang="tr-TR" sz="2400" b="1" dirty="0">
                <a:solidFill>
                  <a:schemeClr val="accent2">
                    <a:lumMod val="50000"/>
                  </a:schemeClr>
                </a:solidFill>
              </a:rPr>
              <a:t>Kahvenin Fizikokimyasal Özelikleri ve Lezzet Profilini Etkileyen Ana Parametreler</a:t>
            </a:r>
          </a:p>
        </p:txBody>
      </p:sp>
    </p:spTree>
    <p:extLst>
      <p:ext uri="{BB962C8B-B14F-4D97-AF65-F5344CB8AC3E}">
        <p14:creationId xmlns:p14="http://schemas.microsoft.com/office/powerpoint/2010/main" val="241779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1" name="Right Triangle 7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arihleriyle, Öne Çıkan 8 Farklı Kahve Demleme Yöntemi - DenemenLazım">
            <a:extLst>
              <a:ext uri="{FF2B5EF4-FFF2-40B4-BE49-F238E27FC236}">
                <a16:creationId xmlns:a16="http://schemas.microsoft.com/office/drawing/2014/main" id="{82F160B5-A873-4206-AF8B-5288785DD9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9304" y="1209409"/>
            <a:ext cx="7745969" cy="1994587"/>
          </a:xfrm>
          <a:prstGeom prst="rect">
            <a:avLst/>
          </a:pr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911DCC5A-1B18-4382-99DA-B1EBC06ACDD3}"/>
              </a:ext>
            </a:extLst>
          </p:cNvPr>
          <p:cNvSpPr>
            <a:spLocks noGrp="1"/>
          </p:cNvSpPr>
          <p:nvPr>
            <p:ph idx="1"/>
          </p:nvPr>
        </p:nvSpPr>
        <p:spPr>
          <a:xfrm>
            <a:off x="1289304" y="3549445"/>
            <a:ext cx="7874361" cy="2471720"/>
          </a:xfrm>
        </p:spPr>
        <p:txBody>
          <a:bodyPr anchor="t">
            <a:normAutofit/>
          </a:bodyPr>
          <a:lstStyle/>
          <a:p>
            <a:r>
              <a:rPr lang="tr-TR" sz="1900" dirty="0"/>
              <a:t>Kahvenin demleme şekli, vücutta yarattığı etkiyi de değiştirebilir. Mesela kahvenin bir filtre kağıdından süzülmediği demleme yöntemlerinde (french press, moka pot, Türk kahvesi gibi), kahvede bulunan diterpenlerin serum kolesterol seviyelerini küçük bir miktar da olsa arttırabileceği yapılan çalışmalarda gözlenmiştir.</a:t>
            </a:r>
          </a:p>
        </p:txBody>
      </p:sp>
    </p:spTree>
    <p:extLst>
      <p:ext uri="{BB962C8B-B14F-4D97-AF65-F5344CB8AC3E}">
        <p14:creationId xmlns:p14="http://schemas.microsoft.com/office/powerpoint/2010/main" val="250810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A3A6356-904F-4C7E-BA05-C926BF5E6331}"/>
              </a:ext>
            </a:extLst>
          </p:cNvPr>
          <p:cNvSpPr>
            <a:spLocks noGrp="1"/>
          </p:cNvSpPr>
          <p:nvPr>
            <p:ph type="title"/>
          </p:nvPr>
        </p:nvSpPr>
        <p:spPr>
          <a:xfrm>
            <a:off x="838200" y="557189"/>
            <a:ext cx="3374136" cy="5567891"/>
          </a:xfrm>
        </p:spPr>
        <p:txBody>
          <a:bodyPr>
            <a:normAutofit/>
          </a:bodyPr>
          <a:lstStyle/>
          <a:p>
            <a:r>
              <a:rPr lang="tr-TR" b="1"/>
              <a:t>İSTATİSTİKSEL METODLAR</a:t>
            </a:r>
          </a:p>
        </p:txBody>
      </p:sp>
      <p:graphicFrame>
        <p:nvGraphicFramePr>
          <p:cNvPr id="5" name="İçerik Yer Tutucusu 2">
            <a:extLst>
              <a:ext uri="{FF2B5EF4-FFF2-40B4-BE49-F238E27FC236}">
                <a16:creationId xmlns:a16="http://schemas.microsoft.com/office/drawing/2014/main" id="{59986D23-0715-414E-B35E-0A204435E2E3}"/>
              </a:ext>
            </a:extLst>
          </p:cNvPr>
          <p:cNvGraphicFramePr>
            <a:graphicFrameLocks noGrp="1"/>
          </p:cNvGraphicFramePr>
          <p:nvPr>
            <p:ph idx="1"/>
            <p:extLst>
              <p:ext uri="{D42A27DB-BD31-4B8C-83A1-F6EECF244321}">
                <p14:modId xmlns:p14="http://schemas.microsoft.com/office/powerpoint/2010/main" val="385517153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019541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2626</TotalTime>
  <Words>1245</Words>
  <Application>Microsoft Office PowerPoint</Application>
  <PresentationFormat>Geniş ekran</PresentationFormat>
  <Paragraphs>107</Paragraphs>
  <Slides>32</Slides>
  <Notes>2</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32</vt:i4>
      </vt:variant>
    </vt:vector>
  </HeadingPairs>
  <TitlesOfParts>
    <vt:vector size="37" baseType="lpstr">
      <vt:lpstr>Arial</vt:lpstr>
      <vt:lpstr>Calibri</vt:lpstr>
      <vt:lpstr>Calibri Light</vt:lpstr>
      <vt:lpstr>Tw Cen MT</vt:lpstr>
      <vt:lpstr>Office Teması</vt:lpstr>
      <vt:lpstr>KAHVENİN KALP SAĞLIĞI ÜZERİNE ETKİLERİ</vt:lpstr>
      <vt:lpstr>Dünyada Kahve  Tüketimi</vt:lpstr>
      <vt:lpstr>Kahvenin İçeriği </vt:lpstr>
      <vt:lpstr>PowerPoint Sunusu</vt:lpstr>
      <vt:lpstr>PowerPoint Sunusu</vt:lpstr>
      <vt:lpstr>PowerPoint Sunusu</vt:lpstr>
      <vt:lpstr>PowerPoint Sunusu</vt:lpstr>
      <vt:lpstr>PowerPoint Sunusu</vt:lpstr>
      <vt:lpstr>İSTATİSTİKSEL METODLAR</vt:lpstr>
      <vt:lpstr>Meta Analizi</vt:lpstr>
      <vt:lpstr>Kesitsel Çalışma </vt:lpstr>
      <vt:lpstr>Vaka Kontrol Çalışması </vt:lpstr>
      <vt:lpstr>Kohort Tipi Çalışma</vt:lpstr>
      <vt:lpstr>Kahvenin kalp hastalıkları üzerine etkisi, içeriğinde bulunan bileşiklerden kaynaklıdır.</vt:lpstr>
      <vt:lpstr>PowerPoint Sunusu</vt:lpstr>
      <vt:lpstr>PowerPoint Sunusu</vt:lpstr>
      <vt:lpstr>PowerPoint Sunusu</vt:lpstr>
      <vt:lpstr>PowerPoint Sunusu</vt:lpstr>
      <vt:lpstr>Kahve ve Hipertansiyon</vt:lpstr>
      <vt:lpstr>PowerPoint Sunusu</vt:lpstr>
      <vt:lpstr>PowerPoint Sunusu</vt:lpstr>
      <vt:lpstr>Kahve ve Aritmi </vt:lpstr>
      <vt:lpstr>LABORATUVAR ÇALIŞMASI </vt:lpstr>
      <vt:lpstr>PowerPoint Sunusu</vt:lpstr>
      <vt:lpstr>PowerPoint Sunusu</vt:lpstr>
      <vt:lpstr>PowerPoint Sunusu</vt:lpstr>
      <vt:lpstr>PowerPoint Sunusu</vt:lpstr>
      <vt:lpstr>PowerPoint Sunusu</vt:lpstr>
      <vt:lpstr>PowerPoint Sunusu</vt:lpstr>
      <vt:lpstr>MATLAB İLE İNCELENEN VERİ SONUÇLARI</vt:lpstr>
      <vt:lpstr>SONUÇ</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KAHVENİN KALP SAĞLIĞI ÜZERİNE ETKİLERİ</dc:title>
  <dc:creator>Aslı</dc:creator>
  <cp:lastModifiedBy>yasin yaşar  karip</cp:lastModifiedBy>
  <cp:revision>11</cp:revision>
  <dcterms:created xsi:type="dcterms:W3CDTF">2021-12-25T16:25:03Z</dcterms:created>
  <dcterms:modified xsi:type="dcterms:W3CDTF">2022-03-24T16:18:58Z</dcterms:modified>
</cp:coreProperties>
</file>